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ink/ink1.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1" r:id="rId1"/>
  </p:sldMasterIdLst>
  <p:notesMasterIdLst>
    <p:notesMasterId r:id="rId53"/>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2" r:id="rId46"/>
    <p:sldId id="303" r:id="rId47"/>
    <p:sldId id="304" r:id="rId48"/>
    <p:sldId id="305" r:id="rId49"/>
    <p:sldId id="306" r:id="rId50"/>
    <p:sldId id="307" r:id="rId51"/>
    <p:sldId id="308"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Στυλ με θέμα 1 - Έμφαση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5401" autoAdjust="0"/>
  </p:normalViewPr>
  <p:slideViewPr>
    <p:cSldViewPr snapToGrid="0">
      <p:cViewPr varScale="1">
        <p:scale>
          <a:sx n="114" d="100"/>
          <a:sy n="114" d="100"/>
        </p:scale>
        <p:origin x="47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7567567567569"/>
          <c:y val="0.17005545286506468"/>
          <c:w val="0.37422037422037424"/>
          <c:h val="0.6654343807763401"/>
        </c:manualLayout>
      </c:layout>
      <c:pieChart>
        <c:varyColors val="1"/>
        <c:ser>
          <c:idx val="0"/>
          <c:order val="0"/>
          <c:tx>
            <c:strRef>
              <c:f>Sheet1!$A$2</c:f>
              <c:strCache>
                <c:ptCount val="1"/>
                <c:pt idx="0">
                  <c:v>Ανατολή</c:v>
                </c:pt>
              </c:strCache>
            </c:strRef>
          </c:tx>
          <c:spPr>
            <a:solidFill>
              <a:schemeClr val="accent1"/>
            </a:solidFill>
            <a:ln w="14034">
              <a:solidFill>
                <a:schemeClr val="tx1"/>
              </a:solidFill>
              <a:prstDash val="solid"/>
            </a:ln>
          </c:spPr>
          <c:dPt>
            <c:idx val="0"/>
            <c:bubble3D val="0"/>
            <c:spPr>
              <a:solidFill>
                <a:srgbClr val="FF0000"/>
              </a:solidFill>
              <a:ln w="28068">
                <a:noFill/>
              </a:ln>
            </c:spPr>
            <c:extLst>
              <c:ext xmlns:c16="http://schemas.microsoft.com/office/drawing/2014/chart" uri="{C3380CC4-5D6E-409C-BE32-E72D297353CC}">
                <c16:uniqueId val="{00000000-1C33-48F5-9AB7-929B0DEC0ADD}"/>
              </c:ext>
            </c:extLst>
          </c:dPt>
          <c:dPt>
            <c:idx val="1"/>
            <c:bubble3D val="0"/>
            <c:spPr>
              <a:solidFill>
                <a:srgbClr val="666699"/>
              </a:solidFill>
              <a:ln w="28068">
                <a:noFill/>
              </a:ln>
            </c:spPr>
            <c:extLst>
              <c:ext xmlns:c16="http://schemas.microsoft.com/office/drawing/2014/chart" uri="{C3380CC4-5D6E-409C-BE32-E72D297353CC}">
                <c16:uniqueId val="{00000001-1C33-48F5-9AB7-929B0DEC0ADD}"/>
              </c:ext>
            </c:extLst>
          </c:dPt>
          <c:dPt>
            <c:idx val="2"/>
            <c:bubble3D val="0"/>
            <c:spPr>
              <a:solidFill>
                <a:srgbClr val="33CCCC"/>
              </a:solidFill>
              <a:ln w="28068">
                <a:noFill/>
              </a:ln>
            </c:spPr>
            <c:extLst>
              <c:ext xmlns:c16="http://schemas.microsoft.com/office/drawing/2014/chart" uri="{C3380CC4-5D6E-409C-BE32-E72D297353CC}">
                <c16:uniqueId val="{00000002-1C33-48F5-9AB7-929B0DEC0ADD}"/>
              </c:ext>
            </c:extLst>
          </c:dPt>
          <c:dPt>
            <c:idx val="3"/>
            <c:bubble3D val="0"/>
            <c:spPr>
              <a:solidFill>
                <a:srgbClr val="FFFF00"/>
              </a:solidFill>
              <a:ln w="28068">
                <a:noFill/>
              </a:ln>
            </c:spPr>
            <c:extLst>
              <c:ext xmlns:c16="http://schemas.microsoft.com/office/drawing/2014/chart" uri="{C3380CC4-5D6E-409C-BE32-E72D297353CC}">
                <c16:uniqueId val="{00000003-1C33-48F5-9AB7-929B0DEC0ADD}"/>
              </c:ext>
            </c:extLst>
          </c:dPt>
          <c:dPt>
            <c:idx val="4"/>
            <c:bubble3D val="0"/>
            <c:spPr>
              <a:solidFill>
                <a:srgbClr val="339966"/>
              </a:solidFill>
              <a:ln w="28068">
                <a:noFill/>
              </a:ln>
            </c:spPr>
            <c:extLst>
              <c:ext xmlns:c16="http://schemas.microsoft.com/office/drawing/2014/chart" uri="{C3380CC4-5D6E-409C-BE32-E72D297353CC}">
                <c16:uniqueId val="{00000004-1C33-48F5-9AB7-929B0DEC0ADD}"/>
              </c:ext>
            </c:extLst>
          </c:dPt>
          <c:dPt>
            <c:idx val="5"/>
            <c:bubble3D val="0"/>
            <c:spPr>
              <a:solidFill>
                <a:srgbClr val="FF00FF"/>
              </a:solidFill>
              <a:ln w="28068">
                <a:noFill/>
              </a:ln>
            </c:spPr>
            <c:extLst>
              <c:ext xmlns:c16="http://schemas.microsoft.com/office/drawing/2014/chart" uri="{C3380CC4-5D6E-409C-BE32-E72D297353CC}">
                <c16:uniqueId val="{00000005-1C33-48F5-9AB7-929B0DEC0ADD}"/>
              </c:ext>
            </c:extLst>
          </c:dPt>
          <c:dPt>
            <c:idx val="6"/>
            <c:bubble3D val="0"/>
            <c:spPr>
              <a:solidFill>
                <a:srgbClr val="0066CC"/>
              </a:solidFill>
              <a:ln w="28068">
                <a:noFill/>
              </a:ln>
            </c:spPr>
            <c:extLst>
              <c:ext xmlns:c16="http://schemas.microsoft.com/office/drawing/2014/chart" uri="{C3380CC4-5D6E-409C-BE32-E72D297353CC}">
                <c16:uniqueId val="{00000006-1C33-48F5-9AB7-929B0DEC0ADD}"/>
              </c:ext>
            </c:extLst>
          </c:dPt>
          <c:dLbls>
            <c:dLbl>
              <c:idx val="0"/>
              <c:layout>
                <c:manualLayout>
                  <c:x val="-7.8615202965258577E-2"/>
                  <c:y val="2.1092290834480835E-2"/>
                </c:manualLayout>
              </c:layout>
              <c:spPr>
                <a:noFill/>
                <a:ln w="28068">
                  <a:noFill/>
                </a:ln>
              </c:spPr>
              <c:txPr>
                <a:bodyPr/>
                <a:lstStyle/>
                <a:p>
                  <a:pPr>
                    <a:defRPr sz="1795" b="0" i="0" u="none" strike="noStrike" baseline="0">
                      <a:solidFill>
                        <a:srgbClr val="000000"/>
                      </a:solidFill>
                      <a:latin typeface="Arial"/>
                      <a:ea typeface="Arial"/>
                      <a:cs typeface="Arial"/>
                    </a:defRPr>
                  </a:pPr>
                  <a:endParaRPr lang="el-GR"/>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C33-48F5-9AB7-929B0DEC0ADD}"/>
                </c:ext>
              </c:extLst>
            </c:dLbl>
            <c:dLbl>
              <c:idx val="1"/>
              <c:spPr>
                <a:noFill/>
                <a:ln w="28068">
                  <a:noFill/>
                </a:ln>
              </c:spPr>
              <c:txPr>
                <a:bodyPr/>
                <a:lstStyle/>
                <a:p>
                  <a:pPr>
                    <a:defRPr sz="1795" b="0" i="0" u="none" strike="noStrike" baseline="0">
                      <a:solidFill>
                        <a:srgbClr val="000000"/>
                      </a:solidFill>
                      <a:latin typeface="Arial"/>
                      <a:ea typeface="Arial"/>
                      <a:cs typeface="Arial"/>
                    </a:defRPr>
                  </a:pPr>
                  <a:endParaRPr lang="el-GR"/>
                </a:p>
              </c:txPr>
              <c:showLegendKey val="0"/>
              <c:showVal val="1"/>
              <c:showCatName val="0"/>
              <c:showSerName val="0"/>
              <c:showPercent val="0"/>
              <c:showBubbleSize val="0"/>
              <c:extLst>
                <c:ext xmlns:c16="http://schemas.microsoft.com/office/drawing/2014/chart" uri="{C3380CC4-5D6E-409C-BE32-E72D297353CC}">
                  <c16:uniqueId val="{00000001-1C33-48F5-9AB7-929B0DEC0ADD}"/>
                </c:ext>
              </c:extLst>
            </c:dLbl>
            <c:dLbl>
              <c:idx val="2"/>
              <c:spPr>
                <a:noFill/>
                <a:ln w="28068">
                  <a:noFill/>
                </a:ln>
              </c:spPr>
              <c:txPr>
                <a:bodyPr/>
                <a:lstStyle/>
                <a:p>
                  <a:pPr>
                    <a:defRPr sz="1795" b="0" i="0" u="none" strike="noStrike" baseline="0">
                      <a:solidFill>
                        <a:srgbClr val="000000"/>
                      </a:solidFill>
                      <a:latin typeface="Arial"/>
                      <a:ea typeface="Arial"/>
                      <a:cs typeface="Arial"/>
                    </a:defRPr>
                  </a:pPr>
                  <a:endParaRPr lang="el-GR"/>
                </a:p>
              </c:txPr>
              <c:showLegendKey val="0"/>
              <c:showVal val="1"/>
              <c:showCatName val="0"/>
              <c:showSerName val="0"/>
              <c:showPercent val="0"/>
              <c:showBubbleSize val="0"/>
              <c:extLst>
                <c:ext xmlns:c16="http://schemas.microsoft.com/office/drawing/2014/chart" uri="{C3380CC4-5D6E-409C-BE32-E72D297353CC}">
                  <c16:uniqueId val="{00000002-1C33-48F5-9AB7-929B0DEC0ADD}"/>
                </c:ext>
              </c:extLst>
            </c:dLbl>
            <c:dLbl>
              <c:idx val="3"/>
              <c:spPr>
                <a:noFill/>
                <a:ln w="28068">
                  <a:noFill/>
                </a:ln>
              </c:spPr>
              <c:txPr>
                <a:bodyPr/>
                <a:lstStyle/>
                <a:p>
                  <a:pPr>
                    <a:defRPr sz="1795" b="0" i="0" u="none" strike="noStrike" baseline="0">
                      <a:solidFill>
                        <a:srgbClr val="000000"/>
                      </a:solidFill>
                      <a:latin typeface="Arial"/>
                      <a:ea typeface="Arial"/>
                      <a:cs typeface="Arial"/>
                    </a:defRPr>
                  </a:pPr>
                  <a:endParaRPr lang="el-GR"/>
                </a:p>
              </c:txPr>
              <c:showLegendKey val="0"/>
              <c:showVal val="1"/>
              <c:showCatName val="0"/>
              <c:showSerName val="0"/>
              <c:showPercent val="0"/>
              <c:showBubbleSize val="0"/>
              <c:extLst>
                <c:ext xmlns:c16="http://schemas.microsoft.com/office/drawing/2014/chart" uri="{C3380CC4-5D6E-409C-BE32-E72D297353CC}">
                  <c16:uniqueId val="{00000003-1C33-48F5-9AB7-929B0DEC0ADD}"/>
                </c:ext>
              </c:extLst>
            </c:dLbl>
            <c:dLbl>
              <c:idx val="4"/>
              <c:layout>
                <c:manualLayout>
                  <c:x val="3.268959372439554E-2"/>
                  <c:y val="7.6167588035609607E-2"/>
                </c:manualLayout>
              </c:layout>
              <c:spPr>
                <a:noFill/>
                <a:ln w="28068">
                  <a:noFill/>
                </a:ln>
              </c:spPr>
              <c:txPr>
                <a:bodyPr/>
                <a:lstStyle/>
                <a:p>
                  <a:pPr>
                    <a:defRPr sz="1795" b="0" i="0" u="none" strike="noStrike" baseline="0">
                      <a:solidFill>
                        <a:srgbClr val="000000"/>
                      </a:solidFill>
                      <a:latin typeface="Arial"/>
                      <a:ea typeface="Arial"/>
                      <a:cs typeface="Arial"/>
                    </a:defRPr>
                  </a:pPr>
                  <a:endParaRPr lang="el-GR"/>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C33-48F5-9AB7-929B0DEC0ADD}"/>
                </c:ext>
              </c:extLst>
            </c:dLbl>
            <c:dLbl>
              <c:idx val="5"/>
              <c:layout>
                <c:manualLayout>
                  <c:x val="1.4919514375882039E-2"/>
                  <c:y val="6.037430471295549E-2"/>
                </c:manualLayout>
              </c:layout>
              <c:spPr>
                <a:noFill/>
                <a:ln w="28068">
                  <a:noFill/>
                </a:ln>
              </c:spPr>
              <c:txPr>
                <a:bodyPr/>
                <a:lstStyle/>
                <a:p>
                  <a:pPr>
                    <a:defRPr sz="1795" b="0" i="0" u="none" strike="noStrike" baseline="0">
                      <a:solidFill>
                        <a:srgbClr val="000000"/>
                      </a:solidFill>
                      <a:latin typeface="Arial"/>
                      <a:ea typeface="Arial"/>
                      <a:cs typeface="Arial"/>
                    </a:defRPr>
                  </a:pPr>
                  <a:endParaRPr lang="el-GR"/>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C33-48F5-9AB7-929B0DEC0ADD}"/>
                </c:ext>
              </c:extLst>
            </c:dLbl>
            <c:dLbl>
              <c:idx val="6"/>
              <c:layout>
                <c:manualLayout>
                  <c:x val="1.2296251704767261E-2"/>
                  <c:y val="2.8447976169377352E-2"/>
                </c:manualLayout>
              </c:layout>
              <c:spPr>
                <a:noFill/>
                <a:ln w="28068">
                  <a:noFill/>
                </a:ln>
              </c:spPr>
              <c:txPr>
                <a:bodyPr/>
                <a:lstStyle/>
                <a:p>
                  <a:pPr>
                    <a:defRPr sz="1576" b="1" i="0" u="none" strike="noStrike" baseline="0">
                      <a:solidFill>
                        <a:srgbClr val="000000"/>
                      </a:solidFill>
                      <a:latin typeface="Arial"/>
                      <a:ea typeface="Arial"/>
                      <a:cs typeface="Arial"/>
                    </a:defRPr>
                  </a:pPr>
                  <a:endParaRPr lang="el-GR"/>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C33-48F5-9AB7-929B0DEC0ADD}"/>
                </c:ext>
              </c:extLst>
            </c:dLbl>
            <c:spPr>
              <a:noFill/>
              <a:ln w="28068">
                <a:noFill/>
              </a:ln>
            </c:spPr>
            <c:txPr>
              <a:bodyPr wrap="square" lIns="38100" tIns="19050" rIns="38100" bIns="19050" anchor="ctr">
                <a:spAutoFit/>
              </a:bodyPr>
              <a:lstStyle/>
              <a:p>
                <a:pPr>
                  <a:defRPr sz="1576" b="1" i="0" u="none" strike="noStrike" baseline="0">
                    <a:solidFill>
                      <a:srgbClr val="000000"/>
                    </a:solidFill>
                    <a:latin typeface="Arial"/>
                    <a:ea typeface="Arial"/>
                    <a:cs typeface="Arial"/>
                  </a:defRPr>
                </a:pPr>
                <a:endParaRPr lang="el-GR"/>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Sheet1!$B$1:$H$1</c:f>
              <c:strCache>
                <c:ptCount val="7"/>
                <c:pt idx="0">
                  <c:v>Μουσική</c:v>
                </c:pt>
                <c:pt idx="1">
                  <c:v>TV-Σειρές</c:v>
                </c:pt>
                <c:pt idx="2">
                  <c:v>TV-Ταινίες</c:v>
                </c:pt>
                <c:pt idx="3">
                  <c:v>Διαβασμα</c:v>
                </c:pt>
                <c:pt idx="4">
                  <c:v>Συνδρομητική-Σειρές</c:v>
                </c:pt>
                <c:pt idx="5">
                  <c:v>Συνδρομητική-Ταινίες</c:v>
                </c:pt>
                <c:pt idx="6">
                  <c:v>Σινεμά</c:v>
                </c:pt>
              </c:strCache>
            </c:strRef>
          </c:cat>
          <c:val>
            <c:numRef>
              <c:f>Sheet1!$B$2:$H$2</c:f>
              <c:numCache>
                <c:formatCode>0%</c:formatCode>
                <c:ptCount val="7"/>
                <c:pt idx="0">
                  <c:v>0.43</c:v>
                </c:pt>
                <c:pt idx="1">
                  <c:v>0.19</c:v>
                </c:pt>
                <c:pt idx="2">
                  <c:v>0.19</c:v>
                </c:pt>
                <c:pt idx="3">
                  <c:v>0.1</c:v>
                </c:pt>
                <c:pt idx="4">
                  <c:v>0.05</c:v>
                </c:pt>
                <c:pt idx="5">
                  <c:v>0.03</c:v>
                </c:pt>
                <c:pt idx="6">
                  <c:v>0.01</c:v>
                </c:pt>
              </c:numCache>
            </c:numRef>
          </c:val>
          <c:extLst>
            <c:ext xmlns:c16="http://schemas.microsoft.com/office/drawing/2014/chart" uri="{C3380CC4-5D6E-409C-BE32-E72D297353CC}">
              <c16:uniqueId val="{00000007-1C33-48F5-9AB7-929B0DEC0ADD}"/>
            </c:ext>
          </c:extLst>
        </c:ser>
        <c:ser>
          <c:idx val="1"/>
          <c:order val="1"/>
          <c:tx>
            <c:strRef>
              <c:f>Sheet1!$A$3</c:f>
              <c:strCache>
                <c:ptCount val="1"/>
                <c:pt idx="0">
                  <c:v>Δύση</c:v>
                </c:pt>
              </c:strCache>
            </c:strRef>
          </c:tx>
          <c:spPr>
            <a:solidFill>
              <a:schemeClr val="accent2"/>
            </a:solidFill>
            <a:ln w="14034">
              <a:solidFill>
                <a:schemeClr val="tx1"/>
              </a:solidFill>
              <a:prstDash val="solid"/>
            </a:ln>
          </c:spPr>
          <c:dPt>
            <c:idx val="0"/>
            <c:bubble3D val="0"/>
            <c:spPr>
              <a:solidFill>
                <a:schemeClr val="accent1"/>
              </a:solidFill>
              <a:ln w="14034">
                <a:solidFill>
                  <a:schemeClr val="tx1"/>
                </a:solidFill>
                <a:prstDash val="solid"/>
              </a:ln>
            </c:spPr>
            <c:extLst>
              <c:ext xmlns:c16="http://schemas.microsoft.com/office/drawing/2014/chart" uri="{C3380CC4-5D6E-409C-BE32-E72D297353CC}">
                <c16:uniqueId val="{00000008-1C33-48F5-9AB7-929B0DEC0ADD}"/>
              </c:ext>
            </c:extLst>
          </c:dPt>
          <c:dPt>
            <c:idx val="1"/>
            <c:bubble3D val="0"/>
            <c:extLst>
              <c:ext xmlns:c16="http://schemas.microsoft.com/office/drawing/2014/chart" uri="{C3380CC4-5D6E-409C-BE32-E72D297353CC}">
                <c16:uniqueId val="{00000009-1C33-48F5-9AB7-929B0DEC0ADD}"/>
              </c:ext>
            </c:extLst>
          </c:dPt>
          <c:dPt>
            <c:idx val="2"/>
            <c:bubble3D val="0"/>
            <c:spPr>
              <a:solidFill>
                <a:schemeClr val="hlink"/>
              </a:solidFill>
              <a:ln w="14034">
                <a:solidFill>
                  <a:schemeClr val="tx1"/>
                </a:solidFill>
                <a:prstDash val="solid"/>
              </a:ln>
            </c:spPr>
            <c:extLst>
              <c:ext xmlns:c16="http://schemas.microsoft.com/office/drawing/2014/chart" uri="{C3380CC4-5D6E-409C-BE32-E72D297353CC}">
                <c16:uniqueId val="{0000000A-1C33-48F5-9AB7-929B0DEC0ADD}"/>
              </c:ext>
            </c:extLst>
          </c:dPt>
          <c:dPt>
            <c:idx val="3"/>
            <c:bubble3D val="0"/>
            <c:spPr>
              <a:solidFill>
                <a:schemeClr val="folHlink"/>
              </a:solidFill>
              <a:ln w="14034">
                <a:solidFill>
                  <a:schemeClr val="tx1"/>
                </a:solidFill>
                <a:prstDash val="solid"/>
              </a:ln>
            </c:spPr>
            <c:extLst>
              <c:ext xmlns:c16="http://schemas.microsoft.com/office/drawing/2014/chart" uri="{C3380CC4-5D6E-409C-BE32-E72D297353CC}">
                <c16:uniqueId val="{0000000B-1C33-48F5-9AB7-929B0DEC0ADD}"/>
              </c:ext>
            </c:extLst>
          </c:dPt>
          <c:dPt>
            <c:idx val="4"/>
            <c:bubble3D val="0"/>
            <c:spPr>
              <a:solidFill>
                <a:schemeClr val="bg2"/>
              </a:solidFill>
              <a:ln w="14034">
                <a:solidFill>
                  <a:schemeClr val="tx1"/>
                </a:solidFill>
                <a:prstDash val="solid"/>
              </a:ln>
            </c:spPr>
            <c:extLst>
              <c:ext xmlns:c16="http://schemas.microsoft.com/office/drawing/2014/chart" uri="{C3380CC4-5D6E-409C-BE32-E72D297353CC}">
                <c16:uniqueId val="{0000000C-1C33-48F5-9AB7-929B0DEC0ADD}"/>
              </c:ext>
            </c:extLst>
          </c:dPt>
          <c:dPt>
            <c:idx val="5"/>
            <c:bubble3D val="0"/>
            <c:spPr>
              <a:solidFill>
                <a:schemeClr val="tx2"/>
              </a:solidFill>
              <a:ln w="14034">
                <a:solidFill>
                  <a:schemeClr val="tx1"/>
                </a:solidFill>
                <a:prstDash val="solid"/>
              </a:ln>
            </c:spPr>
            <c:extLst>
              <c:ext xmlns:c16="http://schemas.microsoft.com/office/drawing/2014/chart" uri="{C3380CC4-5D6E-409C-BE32-E72D297353CC}">
                <c16:uniqueId val="{0000000D-1C33-48F5-9AB7-929B0DEC0ADD}"/>
              </c:ext>
            </c:extLst>
          </c:dPt>
          <c:dPt>
            <c:idx val="6"/>
            <c:bubble3D val="0"/>
            <c:spPr>
              <a:solidFill>
                <a:srgbClr val="0066CC"/>
              </a:solidFill>
              <a:ln w="14034">
                <a:solidFill>
                  <a:schemeClr val="tx1"/>
                </a:solidFill>
                <a:prstDash val="solid"/>
              </a:ln>
            </c:spPr>
            <c:extLst>
              <c:ext xmlns:c16="http://schemas.microsoft.com/office/drawing/2014/chart" uri="{C3380CC4-5D6E-409C-BE32-E72D297353CC}">
                <c16:uniqueId val="{0000000E-1C33-48F5-9AB7-929B0DEC0ADD}"/>
              </c:ext>
            </c:extLst>
          </c:dPt>
          <c:cat>
            <c:strRef>
              <c:f>Sheet1!$B$1:$H$1</c:f>
              <c:strCache>
                <c:ptCount val="7"/>
                <c:pt idx="0">
                  <c:v>Μουσική</c:v>
                </c:pt>
                <c:pt idx="1">
                  <c:v>TV-Σειρές</c:v>
                </c:pt>
                <c:pt idx="2">
                  <c:v>TV-Ταινίες</c:v>
                </c:pt>
                <c:pt idx="3">
                  <c:v>Διαβασμα</c:v>
                </c:pt>
                <c:pt idx="4">
                  <c:v>Συνδρομητική-Σειρές</c:v>
                </c:pt>
                <c:pt idx="5">
                  <c:v>Συνδρομητική-Ταινίες</c:v>
                </c:pt>
                <c:pt idx="6">
                  <c:v>Σινεμά</c:v>
                </c:pt>
              </c:strCache>
            </c:strRef>
          </c:cat>
          <c:val>
            <c:numRef>
              <c:f>Sheet1!$B$3:$H$3</c:f>
              <c:numCache>
                <c:formatCode>General</c:formatCode>
                <c:ptCount val="7"/>
                <c:pt idx="1">
                  <c:v>30.6</c:v>
                </c:pt>
                <c:pt idx="3">
                  <c:v>34.6</c:v>
                </c:pt>
              </c:numCache>
            </c:numRef>
          </c:val>
          <c:extLst>
            <c:ext xmlns:c16="http://schemas.microsoft.com/office/drawing/2014/chart" uri="{C3380CC4-5D6E-409C-BE32-E72D297353CC}">
              <c16:uniqueId val="{0000000F-1C33-48F5-9AB7-929B0DEC0ADD}"/>
            </c:ext>
          </c:extLst>
        </c:ser>
        <c:ser>
          <c:idx val="2"/>
          <c:order val="2"/>
          <c:tx>
            <c:strRef>
              <c:f>Sheet1!$A$4</c:f>
              <c:strCache>
                <c:ptCount val="1"/>
                <c:pt idx="0">
                  <c:v>Βορράς</c:v>
                </c:pt>
              </c:strCache>
            </c:strRef>
          </c:tx>
          <c:spPr>
            <a:solidFill>
              <a:schemeClr val="hlink"/>
            </a:solidFill>
            <a:ln w="14034">
              <a:solidFill>
                <a:schemeClr val="tx1"/>
              </a:solidFill>
              <a:prstDash val="solid"/>
            </a:ln>
          </c:spPr>
          <c:dPt>
            <c:idx val="0"/>
            <c:bubble3D val="0"/>
            <c:spPr>
              <a:solidFill>
                <a:schemeClr val="accent1"/>
              </a:solidFill>
              <a:ln w="14034">
                <a:solidFill>
                  <a:schemeClr val="tx1"/>
                </a:solidFill>
                <a:prstDash val="solid"/>
              </a:ln>
            </c:spPr>
            <c:extLst>
              <c:ext xmlns:c16="http://schemas.microsoft.com/office/drawing/2014/chart" uri="{C3380CC4-5D6E-409C-BE32-E72D297353CC}">
                <c16:uniqueId val="{00000010-1C33-48F5-9AB7-929B0DEC0ADD}"/>
              </c:ext>
            </c:extLst>
          </c:dPt>
          <c:dPt>
            <c:idx val="1"/>
            <c:bubble3D val="0"/>
            <c:spPr>
              <a:solidFill>
                <a:schemeClr val="accent2"/>
              </a:solidFill>
              <a:ln w="14034">
                <a:solidFill>
                  <a:schemeClr val="tx1"/>
                </a:solidFill>
                <a:prstDash val="solid"/>
              </a:ln>
            </c:spPr>
            <c:extLst>
              <c:ext xmlns:c16="http://schemas.microsoft.com/office/drawing/2014/chart" uri="{C3380CC4-5D6E-409C-BE32-E72D297353CC}">
                <c16:uniqueId val="{00000011-1C33-48F5-9AB7-929B0DEC0ADD}"/>
              </c:ext>
            </c:extLst>
          </c:dPt>
          <c:dPt>
            <c:idx val="2"/>
            <c:bubble3D val="0"/>
            <c:extLst>
              <c:ext xmlns:c16="http://schemas.microsoft.com/office/drawing/2014/chart" uri="{C3380CC4-5D6E-409C-BE32-E72D297353CC}">
                <c16:uniqueId val="{00000012-1C33-48F5-9AB7-929B0DEC0ADD}"/>
              </c:ext>
            </c:extLst>
          </c:dPt>
          <c:dPt>
            <c:idx val="3"/>
            <c:bubble3D val="0"/>
            <c:spPr>
              <a:solidFill>
                <a:schemeClr val="folHlink"/>
              </a:solidFill>
              <a:ln w="14034">
                <a:solidFill>
                  <a:schemeClr val="tx1"/>
                </a:solidFill>
                <a:prstDash val="solid"/>
              </a:ln>
            </c:spPr>
            <c:extLst>
              <c:ext xmlns:c16="http://schemas.microsoft.com/office/drawing/2014/chart" uri="{C3380CC4-5D6E-409C-BE32-E72D297353CC}">
                <c16:uniqueId val="{00000013-1C33-48F5-9AB7-929B0DEC0ADD}"/>
              </c:ext>
            </c:extLst>
          </c:dPt>
          <c:dPt>
            <c:idx val="4"/>
            <c:bubble3D val="0"/>
            <c:spPr>
              <a:solidFill>
                <a:schemeClr val="bg2"/>
              </a:solidFill>
              <a:ln w="14034">
                <a:solidFill>
                  <a:schemeClr val="tx1"/>
                </a:solidFill>
                <a:prstDash val="solid"/>
              </a:ln>
            </c:spPr>
            <c:extLst>
              <c:ext xmlns:c16="http://schemas.microsoft.com/office/drawing/2014/chart" uri="{C3380CC4-5D6E-409C-BE32-E72D297353CC}">
                <c16:uniqueId val="{00000014-1C33-48F5-9AB7-929B0DEC0ADD}"/>
              </c:ext>
            </c:extLst>
          </c:dPt>
          <c:dPt>
            <c:idx val="5"/>
            <c:bubble3D val="0"/>
            <c:spPr>
              <a:solidFill>
                <a:schemeClr val="tx2"/>
              </a:solidFill>
              <a:ln w="14034">
                <a:solidFill>
                  <a:schemeClr val="tx1"/>
                </a:solidFill>
                <a:prstDash val="solid"/>
              </a:ln>
            </c:spPr>
            <c:extLst>
              <c:ext xmlns:c16="http://schemas.microsoft.com/office/drawing/2014/chart" uri="{C3380CC4-5D6E-409C-BE32-E72D297353CC}">
                <c16:uniqueId val="{00000015-1C33-48F5-9AB7-929B0DEC0ADD}"/>
              </c:ext>
            </c:extLst>
          </c:dPt>
          <c:dPt>
            <c:idx val="6"/>
            <c:bubble3D val="0"/>
            <c:spPr>
              <a:solidFill>
                <a:srgbClr val="0066CC"/>
              </a:solidFill>
              <a:ln w="14034">
                <a:solidFill>
                  <a:schemeClr val="tx1"/>
                </a:solidFill>
                <a:prstDash val="solid"/>
              </a:ln>
            </c:spPr>
            <c:extLst>
              <c:ext xmlns:c16="http://schemas.microsoft.com/office/drawing/2014/chart" uri="{C3380CC4-5D6E-409C-BE32-E72D297353CC}">
                <c16:uniqueId val="{00000016-1C33-48F5-9AB7-929B0DEC0ADD}"/>
              </c:ext>
            </c:extLst>
          </c:dPt>
          <c:cat>
            <c:strRef>
              <c:f>Sheet1!$B$1:$H$1</c:f>
              <c:strCache>
                <c:ptCount val="7"/>
                <c:pt idx="0">
                  <c:v>Μουσική</c:v>
                </c:pt>
                <c:pt idx="1">
                  <c:v>TV-Σειρές</c:v>
                </c:pt>
                <c:pt idx="2">
                  <c:v>TV-Ταινίες</c:v>
                </c:pt>
                <c:pt idx="3">
                  <c:v>Διαβασμα</c:v>
                </c:pt>
                <c:pt idx="4">
                  <c:v>Συνδρομητική-Σειρές</c:v>
                </c:pt>
                <c:pt idx="5">
                  <c:v>Συνδρομητική-Ταινίες</c:v>
                </c:pt>
                <c:pt idx="6">
                  <c:v>Σινεμά</c:v>
                </c:pt>
              </c:strCache>
            </c:strRef>
          </c:cat>
          <c:val>
            <c:numRef>
              <c:f>Sheet1!$B$4:$H$4</c:f>
              <c:numCache>
                <c:formatCode>General</c:formatCode>
                <c:ptCount val="7"/>
                <c:pt idx="1">
                  <c:v>45.9</c:v>
                </c:pt>
                <c:pt idx="3">
                  <c:v>45</c:v>
                </c:pt>
              </c:numCache>
            </c:numRef>
          </c:val>
          <c:extLst>
            <c:ext xmlns:c16="http://schemas.microsoft.com/office/drawing/2014/chart" uri="{C3380CC4-5D6E-409C-BE32-E72D297353CC}">
              <c16:uniqueId val="{00000017-1C33-48F5-9AB7-929B0DEC0ADD}"/>
            </c:ext>
          </c:extLst>
        </c:ser>
        <c:dLbls>
          <c:showLegendKey val="0"/>
          <c:showVal val="0"/>
          <c:showCatName val="0"/>
          <c:showSerName val="0"/>
          <c:showPercent val="0"/>
          <c:showBubbleSize val="0"/>
          <c:showLeaderLines val="0"/>
        </c:dLbls>
        <c:firstSliceAng val="0"/>
      </c:pieChart>
      <c:spPr>
        <a:noFill/>
        <a:ln w="30798">
          <a:noFill/>
        </a:ln>
      </c:spPr>
    </c:plotArea>
    <c:legend>
      <c:legendPos val="r"/>
      <c:legendEntry>
        <c:idx val="0"/>
        <c:txPr>
          <a:bodyPr/>
          <a:lstStyle/>
          <a:p>
            <a:pPr>
              <a:defRPr sz="1303" b="0" i="0" u="none" strike="noStrike" baseline="0">
                <a:solidFill>
                  <a:schemeClr val="tx1"/>
                </a:solidFill>
                <a:latin typeface="Arial"/>
                <a:ea typeface="Arial"/>
                <a:cs typeface="Arial"/>
              </a:defRPr>
            </a:pPr>
            <a:endParaRPr lang="el-GR"/>
          </a:p>
        </c:txPr>
      </c:legendEntry>
      <c:legendEntry>
        <c:idx val="1"/>
        <c:txPr>
          <a:bodyPr/>
          <a:lstStyle/>
          <a:p>
            <a:pPr>
              <a:defRPr sz="1303" b="0" i="0" u="none" strike="noStrike" baseline="0">
                <a:solidFill>
                  <a:schemeClr val="tx1"/>
                </a:solidFill>
                <a:latin typeface="Arial"/>
                <a:ea typeface="Arial"/>
                <a:cs typeface="Arial"/>
              </a:defRPr>
            </a:pPr>
            <a:endParaRPr lang="el-GR"/>
          </a:p>
        </c:txPr>
      </c:legendEntry>
      <c:legendEntry>
        <c:idx val="2"/>
        <c:txPr>
          <a:bodyPr/>
          <a:lstStyle/>
          <a:p>
            <a:pPr>
              <a:defRPr sz="1303" b="0" i="0" u="none" strike="noStrike" baseline="0">
                <a:solidFill>
                  <a:schemeClr val="tx1"/>
                </a:solidFill>
                <a:latin typeface="Arial"/>
                <a:ea typeface="Arial"/>
                <a:cs typeface="Arial"/>
              </a:defRPr>
            </a:pPr>
            <a:endParaRPr lang="el-GR"/>
          </a:p>
        </c:txPr>
      </c:legendEntry>
      <c:legendEntry>
        <c:idx val="3"/>
        <c:txPr>
          <a:bodyPr/>
          <a:lstStyle/>
          <a:p>
            <a:pPr>
              <a:defRPr sz="1303" b="0" i="0" u="none" strike="noStrike" baseline="0">
                <a:solidFill>
                  <a:schemeClr val="tx1"/>
                </a:solidFill>
                <a:latin typeface="Arial"/>
                <a:ea typeface="Arial"/>
                <a:cs typeface="Arial"/>
              </a:defRPr>
            </a:pPr>
            <a:endParaRPr lang="el-GR"/>
          </a:p>
        </c:txPr>
      </c:legendEntry>
      <c:legendEntry>
        <c:idx val="4"/>
        <c:txPr>
          <a:bodyPr/>
          <a:lstStyle/>
          <a:p>
            <a:pPr>
              <a:defRPr sz="1303" b="0" i="0" u="none" strike="noStrike" baseline="0">
                <a:solidFill>
                  <a:schemeClr val="tx1"/>
                </a:solidFill>
                <a:latin typeface="Arial"/>
                <a:ea typeface="Arial"/>
                <a:cs typeface="Arial"/>
              </a:defRPr>
            </a:pPr>
            <a:endParaRPr lang="el-GR"/>
          </a:p>
        </c:txPr>
      </c:legendEntry>
      <c:legendEntry>
        <c:idx val="5"/>
        <c:txPr>
          <a:bodyPr/>
          <a:lstStyle/>
          <a:p>
            <a:pPr>
              <a:defRPr sz="1303" b="0" i="0" u="none" strike="noStrike" baseline="0">
                <a:solidFill>
                  <a:schemeClr val="tx1"/>
                </a:solidFill>
                <a:latin typeface="Arial"/>
                <a:ea typeface="Arial"/>
                <a:cs typeface="Arial"/>
              </a:defRPr>
            </a:pPr>
            <a:endParaRPr lang="el-GR"/>
          </a:p>
        </c:txPr>
      </c:legendEntry>
      <c:layout>
        <c:manualLayout>
          <c:xMode val="edge"/>
          <c:yMode val="edge"/>
          <c:x val="0.6486485546301185"/>
          <c:y val="0.26062842866328306"/>
          <c:w val="0.21725567211684738"/>
          <c:h val="0.48059149999315975"/>
        </c:manualLayout>
      </c:layout>
      <c:overlay val="0"/>
      <c:spPr>
        <a:noFill/>
        <a:ln w="28068">
          <a:noFill/>
        </a:ln>
      </c:spPr>
      <c:txPr>
        <a:bodyPr/>
        <a:lstStyle/>
        <a:p>
          <a:pPr>
            <a:defRPr sz="1303" b="0" i="0" u="none" strike="noStrike" baseline="0">
              <a:solidFill>
                <a:schemeClr val="tx1"/>
              </a:solidFill>
              <a:latin typeface="Arial"/>
              <a:ea typeface="Arial"/>
              <a:cs typeface="Arial"/>
            </a:defRPr>
          </a:pPr>
          <a:endParaRPr lang="el-GR"/>
        </a:p>
      </c:txPr>
    </c:legend>
    <c:plotVisOnly val="1"/>
    <c:dispBlanksAs val="zero"/>
    <c:showDLblsOverMax val="0"/>
  </c:chart>
  <c:spPr>
    <a:noFill/>
    <a:ln>
      <a:noFill/>
    </a:ln>
  </c:spPr>
  <c:txPr>
    <a:bodyPr/>
    <a:lstStyle/>
    <a:p>
      <a:pPr>
        <a:defRPr sz="1934" b="1" i="0" u="none" strike="noStrike" baseline="0">
          <a:solidFill>
            <a:srgbClr val="000000"/>
          </a:solidFill>
          <a:latin typeface="Arial"/>
          <a:ea typeface="Arial"/>
          <a:cs typeface="Arial"/>
        </a:defRPr>
      </a:pPr>
      <a:endParaRPr lang="el-G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1"/>
    <c:plotArea>
      <c:layout>
        <c:manualLayout>
          <c:layoutTarget val="inner"/>
          <c:xMode val="edge"/>
          <c:yMode val="edge"/>
          <c:x val="4.793028322440087E-2"/>
          <c:y val="2.4154589371980676E-2"/>
          <c:w val="0.9368191721132898"/>
          <c:h val="0.893719806763285"/>
        </c:manualLayout>
      </c:layout>
      <c:barChart>
        <c:barDir val="col"/>
        <c:grouping val="clustered"/>
        <c:varyColors val="0"/>
        <c:ser>
          <c:idx val="0"/>
          <c:order val="0"/>
          <c:tx>
            <c:strRef>
              <c:f>Φύλλο1!$B$2</c:f>
              <c:strCache>
                <c:ptCount val="1"/>
                <c:pt idx="0">
                  <c:v>51%</c:v>
                </c:pt>
              </c:strCache>
            </c:strRef>
          </c:tx>
          <c:spPr>
            <a:solidFill>
              <a:srgbClr val="9999FF"/>
            </a:solidFill>
            <a:ln w="15418">
              <a:solidFill>
                <a:srgbClr val="000000"/>
              </a:solidFill>
              <a:prstDash val="solid"/>
            </a:ln>
          </c:spPr>
          <c:invertIfNegative val="0"/>
          <c:dPt>
            <c:idx val="0"/>
            <c:invertIfNegative val="0"/>
            <c:bubble3D val="0"/>
            <c:spPr>
              <a:solidFill>
                <a:srgbClr val="FF0000"/>
              </a:solidFill>
            </c:spPr>
            <c:extLst>
              <c:ext xmlns:c16="http://schemas.microsoft.com/office/drawing/2014/chart" uri="{C3380CC4-5D6E-409C-BE32-E72D297353CC}">
                <c16:uniqueId val="{00000000-3BDE-41A1-92FC-9F3D4929A7C1}"/>
              </c:ext>
            </c:extLst>
          </c:dPt>
          <c:dPt>
            <c:idx val="1"/>
            <c:invertIfNegative val="0"/>
            <c:bubble3D val="0"/>
            <c:spPr>
              <a:solidFill>
                <a:srgbClr val="00CC00"/>
              </a:solidFill>
            </c:spPr>
            <c:extLst>
              <c:ext xmlns:c16="http://schemas.microsoft.com/office/drawing/2014/chart" uri="{C3380CC4-5D6E-409C-BE32-E72D297353CC}">
                <c16:uniqueId val="{00000001-3BDE-41A1-92FC-9F3D4929A7C1}"/>
              </c:ext>
            </c:extLst>
          </c:dPt>
          <c:dPt>
            <c:idx val="2"/>
            <c:invertIfNegative val="0"/>
            <c:bubble3D val="0"/>
            <c:spPr>
              <a:solidFill>
                <a:srgbClr val="CC9900"/>
              </a:solidFill>
            </c:spPr>
            <c:extLst>
              <c:ext xmlns:c16="http://schemas.microsoft.com/office/drawing/2014/chart" uri="{C3380CC4-5D6E-409C-BE32-E72D297353CC}">
                <c16:uniqueId val="{00000002-3BDE-41A1-92FC-9F3D4929A7C1}"/>
              </c:ext>
            </c:extLst>
          </c:dPt>
          <c:dPt>
            <c:idx val="3"/>
            <c:invertIfNegative val="0"/>
            <c:bubble3D val="0"/>
            <c:spPr>
              <a:solidFill>
                <a:srgbClr val="008080"/>
              </a:solidFill>
            </c:spPr>
            <c:extLst>
              <c:ext xmlns:c16="http://schemas.microsoft.com/office/drawing/2014/chart" uri="{C3380CC4-5D6E-409C-BE32-E72D297353CC}">
                <c16:uniqueId val="{00000003-3BDE-41A1-92FC-9F3D4929A7C1}"/>
              </c:ext>
            </c:extLst>
          </c:dPt>
          <c:dPt>
            <c:idx val="4"/>
            <c:invertIfNegative val="0"/>
            <c:bubble3D val="0"/>
            <c:spPr>
              <a:solidFill>
                <a:srgbClr val="7030A0"/>
              </a:solidFill>
            </c:spPr>
            <c:extLst>
              <c:ext xmlns:c16="http://schemas.microsoft.com/office/drawing/2014/chart" uri="{C3380CC4-5D6E-409C-BE32-E72D297353CC}">
                <c16:uniqueId val="{00000004-3BDE-41A1-92FC-9F3D4929A7C1}"/>
              </c:ext>
            </c:extLst>
          </c:dPt>
          <c:dPt>
            <c:idx val="5"/>
            <c:invertIfNegative val="0"/>
            <c:bubble3D val="0"/>
            <c:spPr>
              <a:solidFill>
                <a:schemeClr val="accent6">
                  <a:lumMod val="75000"/>
                </a:schemeClr>
              </a:solidFill>
            </c:spPr>
            <c:extLst>
              <c:ext xmlns:c16="http://schemas.microsoft.com/office/drawing/2014/chart" uri="{C3380CC4-5D6E-409C-BE32-E72D297353CC}">
                <c16:uniqueId val="{00000005-3BDE-41A1-92FC-9F3D4929A7C1}"/>
              </c:ext>
            </c:extLst>
          </c:dPt>
          <c:dPt>
            <c:idx val="6"/>
            <c:invertIfNegative val="0"/>
            <c:bubble3D val="0"/>
            <c:spPr>
              <a:solidFill>
                <a:srgbClr val="9999FF"/>
              </a:solidFill>
              <a:ln w="12489">
                <a:solidFill>
                  <a:srgbClr val="000000"/>
                </a:solidFill>
                <a:prstDash val="solid"/>
              </a:ln>
              <a:effectLst>
                <a:outerShdw dist="35921" dir="2700000" algn="br">
                  <a:srgbClr val="000000"/>
                </a:outerShdw>
              </a:effectLst>
            </c:spPr>
            <c:extLst>
              <c:ext xmlns:c16="http://schemas.microsoft.com/office/drawing/2014/chart" uri="{C3380CC4-5D6E-409C-BE32-E72D297353CC}">
                <c16:uniqueId val="{00000006-3BDE-41A1-92FC-9F3D4929A7C1}"/>
              </c:ext>
            </c:extLst>
          </c:dPt>
          <c:dPt>
            <c:idx val="7"/>
            <c:invertIfNegative val="0"/>
            <c:bubble3D val="0"/>
            <c:spPr>
              <a:solidFill>
                <a:srgbClr val="008080"/>
              </a:solidFill>
              <a:ln w="12489">
                <a:solidFill>
                  <a:srgbClr val="000000"/>
                </a:solidFill>
                <a:prstDash val="solid"/>
              </a:ln>
              <a:effectLst>
                <a:outerShdw dist="35921" dir="2700000" algn="br">
                  <a:srgbClr val="000000"/>
                </a:outerShdw>
              </a:effectLst>
            </c:spPr>
            <c:extLst>
              <c:ext xmlns:c16="http://schemas.microsoft.com/office/drawing/2014/chart" uri="{C3380CC4-5D6E-409C-BE32-E72D297353CC}">
                <c16:uniqueId val="{00000007-3BDE-41A1-92FC-9F3D4929A7C1}"/>
              </c:ext>
            </c:extLst>
          </c:dPt>
          <c:dPt>
            <c:idx val="8"/>
            <c:invertIfNegative val="0"/>
            <c:bubble3D val="0"/>
            <c:spPr>
              <a:solidFill>
                <a:srgbClr val="FF00FF"/>
              </a:solidFill>
              <a:ln w="24978">
                <a:noFill/>
              </a:ln>
              <a:effectLst>
                <a:outerShdw dist="35921" dir="2700000" algn="br">
                  <a:srgbClr val="000000"/>
                </a:outerShdw>
              </a:effectLst>
            </c:spPr>
            <c:extLst>
              <c:ext xmlns:c16="http://schemas.microsoft.com/office/drawing/2014/chart" uri="{C3380CC4-5D6E-409C-BE32-E72D297353CC}">
                <c16:uniqueId val="{00000008-3BDE-41A1-92FC-9F3D4929A7C1}"/>
              </c:ext>
            </c:extLst>
          </c:dPt>
          <c:dPt>
            <c:idx val="9"/>
            <c:invertIfNegative val="0"/>
            <c:bubble3D val="0"/>
            <c:spPr>
              <a:solidFill>
                <a:srgbClr val="800000"/>
              </a:solidFill>
              <a:ln w="12489">
                <a:solidFill>
                  <a:srgbClr val="000000"/>
                </a:solidFill>
                <a:prstDash val="solid"/>
              </a:ln>
              <a:effectLst>
                <a:outerShdw dist="35921" dir="2700000" algn="br">
                  <a:srgbClr val="000000"/>
                </a:outerShdw>
              </a:effectLst>
            </c:spPr>
            <c:extLst>
              <c:ext xmlns:c16="http://schemas.microsoft.com/office/drawing/2014/chart" uri="{C3380CC4-5D6E-409C-BE32-E72D297353CC}">
                <c16:uniqueId val="{00000009-3BDE-41A1-92FC-9F3D4929A7C1}"/>
              </c:ext>
            </c:extLst>
          </c:dPt>
          <c:dPt>
            <c:idx val="10"/>
            <c:invertIfNegative val="0"/>
            <c:bubble3D val="0"/>
            <c:spPr>
              <a:solidFill>
                <a:srgbClr val="FF6600"/>
              </a:solidFill>
              <a:ln w="12489">
                <a:solidFill>
                  <a:srgbClr val="000000"/>
                </a:solidFill>
                <a:prstDash val="solid"/>
              </a:ln>
              <a:effectLst>
                <a:outerShdw dist="35921" dir="2700000" algn="br">
                  <a:srgbClr val="000000"/>
                </a:outerShdw>
              </a:effectLst>
            </c:spPr>
            <c:extLst>
              <c:ext xmlns:c16="http://schemas.microsoft.com/office/drawing/2014/chart" uri="{C3380CC4-5D6E-409C-BE32-E72D297353CC}">
                <c16:uniqueId val="{0000000A-3BDE-41A1-92FC-9F3D4929A7C1}"/>
              </c:ext>
            </c:extLst>
          </c:dPt>
          <c:dPt>
            <c:idx val="11"/>
            <c:invertIfNegative val="0"/>
            <c:bubble3D val="0"/>
            <c:spPr>
              <a:solidFill>
                <a:srgbClr val="C0C0C0"/>
              </a:solidFill>
              <a:ln w="12489">
                <a:solidFill>
                  <a:srgbClr val="000000"/>
                </a:solidFill>
                <a:prstDash val="solid"/>
              </a:ln>
              <a:effectLst>
                <a:outerShdw dist="35921" dir="2700000" algn="br">
                  <a:srgbClr val="000000"/>
                </a:outerShdw>
              </a:effectLst>
            </c:spPr>
            <c:extLst>
              <c:ext xmlns:c16="http://schemas.microsoft.com/office/drawing/2014/chart" uri="{C3380CC4-5D6E-409C-BE32-E72D297353CC}">
                <c16:uniqueId val="{0000000B-3BDE-41A1-92FC-9F3D4929A7C1}"/>
              </c:ext>
            </c:extLst>
          </c:dPt>
          <c:dPt>
            <c:idx val="12"/>
            <c:invertIfNegative val="0"/>
            <c:bubble3D val="0"/>
            <c:spPr>
              <a:solidFill>
                <a:srgbClr val="666699"/>
              </a:solidFill>
              <a:ln w="12489">
                <a:solidFill>
                  <a:srgbClr val="000000"/>
                </a:solidFill>
                <a:prstDash val="solid"/>
              </a:ln>
              <a:effectLst>
                <a:outerShdw dist="35921" dir="2700000" algn="br">
                  <a:srgbClr val="000000"/>
                </a:outerShdw>
              </a:effectLst>
            </c:spPr>
            <c:extLst>
              <c:ext xmlns:c16="http://schemas.microsoft.com/office/drawing/2014/chart" uri="{C3380CC4-5D6E-409C-BE32-E72D297353CC}">
                <c16:uniqueId val="{0000000C-3BDE-41A1-92FC-9F3D4929A7C1}"/>
              </c:ext>
            </c:extLst>
          </c:dPt>
          <c:dPt>
            <c:idx val="13"/>
            <c:invertIfNegative val="0"/>
            <c:bubble3D val="0"/>
            <c:spPr>
              <a:solidFill>
                <a:srgbClr val="FF99CC"/>
              </a:solidFill>
              <a:ln w="12489">
                <a:solidFill>
                  <a:srgbClr val="000000"/>
                </a:solidFill>
                <a:prstDash val="solid"/>
              </a:ln>
              <a:effectLst>
                <a:outerShdw dist="35921" dir="2700000" algn="br">
                  <a:srgbClr val="000000"/>
                </a:outerShdw>
              </a:effectLst>
            </c:spPr>
            <c:extLst>
              <c:ext xmlns:c16="http://schemas.microsoft.com/office/drawing/2014/chart" uri="{C3380CC4-5D6E-409C-BE32-E72D297353CC}">
                <c16:uniqueId val="{0000000D-3BDE-41A1-92FC-9F3D4929A7C1}"/>
              </c:ext>
            </c:extLst>
          </c:dPt>
          <c:dPt>
            <c:idx val="14"/>
            <c:invertIfNegative val="0"/>
            <c:bubble3D val="0"/>
            <c:spPr>
              <a:solidFill>
                <a:srgbClr val="99CC00"/>
              </a:solidFill>
              <a:ln w="12489">
                <a:solidFill>
                  <a:srgbClr val="000000"/>
                </a:solidFill>
                <a:prstDash val="solid"/>
              </a:ln>
              <a:effectLst>
                <a:outerShdw dist="35921" dir="2700000" algn="br">
                  <a:srgbClr val="000000"/>
                </a:outerShdw>
              </a:effectLst>
            </c:spPr>
            <c:extLst>
              <c:ext xmlns:c16="http://schemas.microsoft.com/office/drawing/2014/chart" uri="{C3380CC4-5D6E-409C-BE32-E72D297353CC}">
                <c16:uniqueId val="{0000000E-3BDE-41A1-92FC-9F3D4929A7C1}"/>
              </c:ext>
            </c:extLst>
          </c:dPt>
          <c:dPt>
            <c:idx val="15"/>
            <c:invertIfNegative val="0"/>
            <c:bubble3D val="0"/>
            <c:spPr>
              <a:solidFill>
                <a:srgbClr val="808080"/>
              </a:solidFill>
              <a:ln w="12489">
                <a:solidFill>
                  <a:srgbClr val="000000"/>
                </a:solidFill>
                <a:prstDash val="solid"/>
              </a:ln>
              <a:effectLst>
                <a:outerShdw dist="35921" dir="2700000" algn="br">
                  <a:srgbClr val="000000"/>
                </a:outerShdw>
              </a:effectLst>
            </c:spPr>
            <c:extLst>
              <c:ext xmlns:c16="http://schemas.microsoft.com/office/drawing/2014/chart" uri="{C3380CC4-5D6E-409C-BE32-E72D297353CC}">
                <c16:uniqueId val="{0000000F-3BDE-41A1-92FC-9F3D4929A7C1}"/>
              </c:ext>
            </c:extLst>
          </c:dPt>
          <c:dPt>
            <c:idx val="16"/>
            <c:invertIfNegative val="0"/>
            <c:bubble3D val="0"/>
            <c:spPr>
              <a:solidFill>
                <a:srgbClr val="9999FF"/>
              </a:solidFill>
              <a:ln w="12489">
                <a:solidFill>
                  <a:srgbClr val="000000"/>
                </a:solidFill>
                <a:prstDash val="solid"/>
              </a:ln>
              <a:effectLst>
                <a:outerShdw dist="35921" dir="2700000" algn="br">
                  <a:srgbClr val="000000"/>
                </a:outerShdw>
              </a:effectLst>
            </c:spPr>
            <c:extLst>
              <c:ext xmlns:c16="http://schemas.microsoft.com/office/drawing/2014/chart" uri="{C3380CC4-5D6E-409C-BE32-E72D297353CC}">
                <c16:uniqueId val="{00000010-3BDE-41A1-92FC-9F3D4929A7C1}"/>
              </c:ext>
            </c:extLst>
          </c:dPt>
          <c:dPt>
            <c:idx val="17"/>
            <c:invertIfNegative val="0"/>
            <c:bubble3D val="0"/>
            <c:spPr>
              <a:solidFill>
                <a:srgbClr val="003300"/>
              </a:solidFill>
              <a:ln w="12489">
                <a:solidFill>
                  <a:srgbClr val="000000"/>
                </a:solidFill>
                <a:prstDash val="solid"/>
              </a:ln>
              <a:effectLst>
                <a:outerShdw dist="35921" dir="2700000" algn="br">
                  <a:srgbClr val="000000"/>
                </a:outerShdw>
              </a:effectLst>
            </c:spPr>
            <c:extLst>
              <c:ext xmlns:c16="http://schemas.microsoft.com/office/drawing/2014/chart" uri="{C3380CC4-5D6E-409C-BE32-E72D297353CC}">
                <c16:uniqueId val="{00000011-3BDE-41A1-92FC-9F3D4929A7C1}"/>
              </c:ext>
            </c:extLst>
          </c:dPt>
          <c:dPt>
            <c:idx val="18"/>
            <c:invertIfNegative val="0"/>
            <c:bubble3D val="0"/>
            <c:spPr>
              <a:solidFill>
                <a:srgbClr val="993300"/>
              </a:solidFill>
              <a:ln w="12489">
                <a:solidFill>
                  <a:srgbClr val="000000"/>
                </a:solidFill>
                <a:prstDash val="solid"/>
              </a:ln>
              <a:effectLst>
                <a:outerShdw dist="35921" dir="2700000" algn="br">
                  <a:srgbClr val="000000"/>
                </a:outerShdw>
              </a:effectLst>
            </c:spPr>
            <c:extLst>
              <c:ext xmlns:c16="http://schemas.microsoft.com/office/drawing/2014/chart" uri="{C3380CC4-5D6E-409C-BE32-E72D297353CC}">
                <c16:uniqueId val="{00000012-3BDE-41A1-92FC-9F3D4929A7C1}"/>
              </c:ext>
            </c:extLst>
          </c:dPt>
          <c:dPt>
            <c:idx val="19"/>
            <c:invertIfNegative val="0"/>
            <c:bubble3D val="0"/>
            <c:spPr>
              <a:solidFill>
                <a:srgbClr val="333333"/>
              </a:solidFill>
              <a:ln w="12489">
                <a:solidFill>
                  <a:srgbClr val="000000"/>
                </a:solidFill>
                <a:prstDash val="solid"/>
              </a:ln>
              <a:effectLst>
                <a:outerShdw dist="35921" dir="2700000" algn="br">
                  <a:srgbClr val="000000"/>
                </a:outerShdw>
              </a:effectLst>
            </c:spPr>
            <c:extLst>
              <c:ext xmlns:c16="http://schemas.microsoft.com/office/drawing/2014/chart" uri="{C3380CC4-5D6E-409C-BE32-E72D297353CC}">
                <c16:uniqueId val="{00000013-3BDE-41A1-92FC-9F3D4929A7C1}"/>
              </c:ext>
            </c:extLst>
          </c:dPt>
          <c:dLbls>
            <c:spPr>
              <a:noFill/>
              <a:ln w="25024">
                <a:noFill/>
              </a:ln>
            </c:spPr>
            <c:txPr>
              <a:bodyPr wrap="square" lIns="38100" tIns="19050" rIns="38100" bIns="19050" anchor="ctr">
                <a:spAutoFit/>
              </a:bodyPr>
              <a:lstStyle/>
              <a:p>
                <a:pPr>
                  <a:defRPr sz="1578" b="0" i="0" u="none" strike="noStrike" baseline="0">
                    <a:solidFill>
                      <a:schemeClr val="tx1"/>
                    </a:solidFill>
                    <a:latin typeface="Arial"/>
                    <a:ea typeface="Arial"/>
                    <a:cs typeface="Arial"/>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Φύλλο1!$A$2:$A$4</c:f>
              <c:strCache>
                <c:ptCount val="3"/>
                <c:pt idx="0">
                  <c:v>Αθήνα</c:v>
                </c:pt>
                <c:pt idx="1">
                  <c:v>Θεσσαλονίκη</c:v>
                </c:pt>
                <c:pt idx="2">
                  <c:v>Υπόλοιπο Ελλάδας</c:v>
                </c:pt>
              </c:strCache>
            </c:strRef>
          </c:cat>
          <c:val>
            <c:numRef>
              <c:f>Φύλλο1!$B$2:$B$4</c:f>
              <c:numCache>
                <c:formatCode>0%</c:formatCode>
                <c:ptCount val="3"/>
                <c:pt idx="0">
                  <c:v>0.51327299999999998</c:v>
                </c:pt>
                <c:pt idx="1">
                  <c:v>0.37142799999999998</c:v>
                </c:pt>
                <c:pt idx="2">
                  <c:v>0.396762</c:v>
                </c:pt>
              </c:numCache>
            </c:numRef>
          </c:val>
          <c:extLst>
            <c:ext xmlns:c16="http://schemas.microsoft.com/office/drawing/2014/chart" uri="{C3380CC4-5D6E-409C-BE32-E72D297353CC}">
              <c16:uniqueId val="{00000014-3BDE-41A1-92FC-9F3D4929A7C1}"/>
            </c:ext>
          </c:extLst>
        </c:ser>
        <c:dLbls>
          <c:showLegendKey val="0"/>
          <c:showVal val="0"/>
          <c:showCatName val="0"/>
          <c:showSerName val="0"/>
          <c:showPercent val="0"/>
          <c:showBubbleSize val="0"/>
        </c:dLbls>
        <c:gapWidth val="150"/>
        <c:axId val="206140816"/>
        <c:axId val="1"/>
      </c:barChart>
      <c:catAx>
        <c:axId val="206140816"/>
        <c:scaling>
          <c:orientation val="minMax"/>
        </c:scaling>
        <c:delete val="0"/>
        <c:axPos val="b"/>
        <c:numFmt formatCode="General" sourceLinked="1"/>
        <c:majorTickMark val="out"/>
        <c:minorTickMark val="none"/>
        <c:tickLblPos val="nextTo"/>
        <c:txPr>
          <a:bodyPr rot="0" vert="horz"/>
          <a:lstStyle/>
          <a:p>
            <a:pPr>
              <a:defRPr sz="1775" b="1" i="0" u="none" strike="noStrike" baseline="0">
                <a:solidFill>
                  <a:schemeClr val="tx1"/>
                </a:solidFill>
                <a:latin typeface="Arial"/>
                <a:ea typeface="Arial"/>
                <a:cs typeface="Arial"/>
              </a:defRPr>
            </a:pPr>
            <a:endParaRPr lang="el-GR"/>
          </a:p>
        </c:txPr>
        <c:crossAx val="1"/>
        <c:crosses val="autoZero"/>
        <c:auto val="1"/>
        <c:lblAlgn val="ctr"/>
        <c:lblOffset val="100"/>
        <c:noMultiLvlLbl val="0"/>
      </c:catAx>
      <c:valAx>
        <c:axId val="1"/>
        <c:scaling>
          <c:orientation val="minMax"/>
        </c:scaling>
        <c:delete val="0"/>
        <c:axPos val="l"/>
        <c:numFmt formatCode="0%" sourceLinked="1"/>
        <c:majorTickMark val="out"/>
        <c:minorTickMark val="none"/>
        <c:tickLblPos val="nextTo"/>
        <c:txPr>
          <a:bodyPr rot="0" vert="horz"/>
          <a:lstStyle/>
          <a:p>
            <a:pPr>
              <a:defRPr sz="969" b="0" i="0" u="none" strike="noStrike" baseline="0">
                <a:solidFill>
                  <a:schemeClr val="tx1"/>
                </a:solidFill>
                <a:latin typeface="Calibri"/>
                <a:ea typeface="Calibri"/>
                <a:cs typeface="Calibri"/>
              </a:defRPr>
            </a:pPr>
            <a:endParaRPr lang="el-GR"/>
          </a:p>
        </c:txPr>
        <c:crossAx val="206140816"/>
        <c:crosses val="autoZero"/>
        <c:crossBetween val="between"/>
      </c:valAx>
      <c:spPr>
        <a:noFill/>
        <a:ln w="24978">
          <a:noFill/>
        </a:ln>
      </c:spPr>
    </c:plotArea>
    <c:plotVisOnly val="1"/>
    <c:dispBlanksAs val="gap"/>
    <c:showDLblsOverMax val="0"/>
  </c:chart>
  <c:spPr>
    <a:noFill/>
    <a:ln>
      <a:noFill/>
    </a:ln>
  </c:spPr>
  <c:txPr>
    <a:bodyPr/>
    <a:lstStyle/>
    <a:p>
      <a:pPr>
        <a:defRPr sz="2183"/>
      </a:pPr>
      <a:endParaRPr lang="el-G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382571732199786E-2"/>
          <c:y val="0.09"/>
          <c:w val="0.96068012752391074"/>
          <c:h val="0.84399999999999997"/>
        </c:manualLayout>
      </c:layout>
      <c:lineChart>
        <c:grouping val="standard"/>
        <c:varyColors val="0"/>
        <c:ser>
          <c:idx val="7"/>
          <c:order val="0"/>
          <c:tx>
            <c:strRef>
              <c:f>Sheet1!$A$2</c:f>
              <c:strCache>
                <c:ptCount val="1"/>
                <c:pt idx="0">
                  <c:v>ΑΝΑΓΝΩΣΤΕΣ ΒΙΒΛΙΩΝ ΤΟΝ ΤΕΛΕΥΤΑΙΟ ΧΡΟΝΟ</c:v>
                </c:pt>
              </c:strCache>
            </c:strRef>
          </c:tx>
          <c:spPr>
            <a:ln w="26619">
              <a:solidFill>
                <a:srgbClr val="FF6600"/>
              </a:solidFill>
              <a:prstDash val="lgDash"/>
            </a:ln>
          </c:spPr>
          <c:marker>
            <c:symbol val="square"/>
            <c:size val="14"/>
            <c:spPr>
              <a:solidFill>
                <a:srgbClr val="FF6600"/>
              </a:solidFill>
              <a:ln>
                <a:solidFill>
                  <a:srgbClr val="FF6600"/>
                </a:solidFill>
                <a:prstDash val="solid"/>
              </a:ln>
            </c:spPr>
          </c:marker>
          <c:dLbls>
            <c:dLbl>
              <c:idx val="0"/>
              <c:layout>
                <c:manualLayout>
                  <c:x val="-2.8214908699761704E-2"/>
                  <c:y val="-6.3351949449164557E-2"/>
                </c:manualLayout>
              </c:layout>
              <c:spPr>
                <a:noFill/>
                <a:ln w="26619">
                  <a:noFill/>
                </a:ln>
              </c:spPr>
              <c:txPr>
                <a:bodyPr/>
                <a:lstStyle/>
                <a:p>
                  <a:pPr>
                    <a:defRPr sz="1467" b="1" i="0" u="none" strike="noStrike" baseline="0">
                      <a:solidFill>
                        <a:srgbClr val="FF6600"/>
                      </a:solidFill>
                      <a:latin typeface="Arial"/>
                      <a:ea typeface="Arial"/>
                      <a:cs typeface="Arial"/>
                    </a:defRPr>
                  </a:pPr>
                  <a:endParaRPr lang="el-GR"/>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BC0-49D3-A874-3FE78CEB0786}"/>
                </c:ext>
              </c:extLst>
            </c:dLbl>
            <c:dLbl>
              <c:idx val="1"/>
              <c:layout>
                <c:manualLayout>
                  <c:x val="-3.7196475651520289E-3"/>
                  <c:y val="-4.4551874411766113E-2"/>
                </c:manualLayout>
              </c:layout>
              <c:spPr>
                <a:noFill/>
                <a:ln w="26619">
                  <a:noFill/>
                </a:ln>
              </c:spPr>
              <c:txPr>
                <a:bodyPr/>
                <a:lstStyle/>
                <a:p>
                  <a:pPr>
                    <a:defRPr sz="1467" b="1" i="0" u="none" strike="noStrike" baseline="0">
                      <a:solidFill>
                        <a:srgbClr val="FF6600"/>
                      </a:solidFill>
                      <a:latin typeface="Arial"/>
                      <a:ea typeface="Arial"/>
                      <a:cs typeface="Arial"/>
                    </a:defRPr>
                  </a:pPr>
                  <a:endParaRPr lang="el-GR"/>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BC0-49D3-A874-3FE78CEB0786}"/>
                </c:ext>
              </c:extLst>
            </c:dLbl>
            <c:dLbl>
              <c:idx val="2"/>
              <c:layout>
                <c:manualLayout>
                  <c:x val="-1.8544258906631694E-2"/>
                  <c:y val="-6.2471941945424769E-2"/>
                </c:manualLayout>
              </c:layout>
              <c:spPr>
                <a:noFill/>
                <a:ln w="26619">
                  <a:noFill/>
                </a:ln>
              </c:spPr>
              <c:txPr>
                <a:bodyPr/>
                <a:lstStyle/>
                <a:p>
                  <a:pPr>
                    <a:defRPr sz="1467" b="1" i="0" u="none" strike="noStrike" baseline="0">
                      <a:solidFill>
                        <a:srgbClr val="FF6600"/>
                      </a:solidFill>
                      <a:latin typeface="Arial"/>
                      <a:ea typeface="Arial"/>
                      <a:cs typeface="Arial"/>
                    </a:defRPr>
                  </a:pPr>
                  <a:endParaRPr lang="el-GR"/>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BC0-49D3-A874-3FE78CEB0786}"/>
                </c:ext>
              </c:extLst>
            </c:dLbl>
            <c:dLbl>
              <c:idx val="3"/>
              <c:layout>
                <c:manualLayout>
                  <c:x val="-2.3804576943116662E-2"/>
                  <c:y val="-6.1111964456644241E-2"/>
                </c:manualLayout>
              </c:layout>
              <c:spPr>
                <a:noFill/>
                <a:ln w="26619">
                  <a:noFill/>
                </a:ln>
              </c:spPr>
              <c:txPr>
                <a:bodyPr/>
                <a:lstStyle/>
                <a:p>
                  <a:pPr>
                    <a:defRPr sz="1467" b="1" i="0" u="none" strike="noStrike" baseline="0">
                      <a:solidFill>
                        <a:srgbClr val="FF6600"/>
                      </a:solidFill>
                      <a:latin typeface="Arial"/>
                      <a:ea typeface="Arial"/>
                      <a:cs typeface="Arial"/>
                    </a:defRPr>
                  </a:pPr>
                  <a:endParaRPr lang="el-GR"/>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BC0-49D3-A874-3FE78CEB0786}"/>
                </c:ext>
              </c:extLst>
            </c:dLbl>
            <c:dLbl>
              <c:idx val="4"/>
              <c:layout>
                <c:manualLayout>
                  <c:x val="-2.5876690733707464E-2"/>
                  <c:y val="-5.4431875502053084E-2"/>
                </c:manualLayout>
              </c:layout>
              <c:spPr>
                <a:noFill/>
                <a:ln w="26619">
                  <a:noFill/>
                </a:ln>
              </c:spPr>
              <c:txPr>
                <a:bodyPr/>
                <a:lstStyle/>
                <a:p>
                  <a:pPr>
                    <a:defRPr sz="1467" b="1" i="0" u="none" strike="noStrike" baseline="0">
                      <a:solidFill>
                        <a:srgbClr val="FF6600"/>
                      </a:solidFill>
                      <a:latin typeface="Arial"/>
                      <a:ea typeface="Arial"/>
                      <a:cs typeface="Arial"/>
                    </a:defRPr>
                  </a:pPr>
                  <a:endParaRPr lang="el-GR"/>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BC0-49D3-A874-3FE78CEB0786}"/>
                </c:ext>
              </c:extLst>
            </c:dLbl>
            <c:dLbl>
              <c:idx val="5"/>
              <c:layout>
                <c:manualLayout>
                  <c:x val="-3.0074309514081965E-2"/>
                  <c:y val="-6.4671860494573408E-2"/>
                </c:manualLayout>
              </c:layout>
              <c:spPr>
                <a:noFill/>
                <a:ln w="26619">
                  <a:noFill/>
                </a:ln>
              </c:spPr>
              <c:txPr>
                <a:bodyPr/>
                <a:lstStyle/>
                <a:p>
                  <a:pPr>
                    <a:defRPr sz="1467" b="1" i="0" u="none" strike="noStrike" baseline="0">
                      <a:solidFill>
                        <a:srgbClr val="FF6600"/>
                      </a:solidFill>
                      <a:latin typeface="Arial"/>
                      <a:ea typeface="Arial"/>
                      <a:cs typeface="Arial"/>
                    </a:defRPr>
                  </a:pPr>
                  <a:endParaRPr lang="el-GR"/>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BC0-49D3-A874-3FE78CEB0786}"/>
                </c:ext>
              </c:extLst>
            </c:dLbl>
            <c:dLbl>
              <c:idx val="6"/>
              <c:layout>
                <c:manualLayout>
                  <c:x val="-1.4080642428356493E-2"/>
                  <c:y val="-6.2671860494573406E-2"/>
                </c:manualLayout>
              </c:layout>
              <c:spPr>
                <a:noFill/>
                <a:ln w="26619">
                  <a:noFill/>
                </a:ln>
              </c:spPr>
              <c:txPr>
                <a:bodyPr/>
                <a:lstStyle/>
                <a:p>
                  <a:pPr>
                    <a:defRPr sz="1467" b="1" i="0" u="none" strike="noStrike" baseline="0">
                      <a:solidFill>
                        <a:srgbClr val="FF6600"/>
                      </a:solidFill>
                      <a:latin typeface="Arial"/>
                      <a:ea typeface="Arial"/>
                      <a:cs typeface="Arial"/>
                    </a:defRPr>
                  </a:pPr>
                  <a:endParaRPr lang="el-GR"/>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BC0-49D3-A874-3FE78CEB0786}"/>
                </c:ext>
              </c:extLst>
            </c:dLbl>
            <c:dLbl>
              <c:idx val="12"/>
              <c:spPr>
                <a:noFill/>
                <a:ln w="26619">
                  <a:noFill/>
                </a:ln>
              </c:spPr>
              <c:txPr>
                <a:bodyPr/>
                <a:lstStyle/>
                <a:p>
                  <a:pPr>
                    <a:defRPr sz="1258" b="1" i="0" u="none" strike="noStrike" baseline="0">
                      <a:solidFill>
                        <a:srgbClr val="FF6600"/>
                      </a:solidFill>
                      <a:latin typeface="Arial"/>
                      <a:ea typeface="Arial"/>
                      <a:cs typeface="Arial"/>
                    </a:defRPr>
                  </a:pPr>
                  <a:endParaRPr lang="el-GR"/>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BC0-49D3-A874-3FE78CEB0786}"/>
                </c:ext>
              </c:extLst>
            </c:dLbl>
            <c:spPr>
              <a:noFill/>
              <a:ln w="26619">
                <a:noFill/>
              </a:ln>
            </c:spPr>
            <c:txPr>
              <a:bodyPr wrap="square" lIns="38100" tIns="19050" rIns="38100" bIns="19050" anchor="ctr">
                <a:spAutoFit/>
              </a:bodyPr>
              <a:lstStyle/>
              <a:p>
                <a:pPr>
                  <a:defRPr sz="1467" b="1" i="0" u="none" strike="noStrike" baseline="0">
                    <a:solidFill>
                      <a:srgbClr val="FF6600"/>
                    </a:solidFill>
                    <a:latin typeface="Arial"/>
                    <a:ea typeface="Arial"/>
                    <a:cs typeface="Arial"/>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Sheet1!$B$1:$AH$1</c:f>
              <c:strCache>
                <c:ptCount val="7"/>
                <c:pt idx="0">
                  <c:v>ΣΥΝΟΛΟ</c:v>
                </c:pt>
                <c:pt idx="1">
                  <c:v>18 - 24 χρ.</c:v>
                </c:pt>
                <c:pt idx="2">
                  <c:v>25 - 34 χρ.</c:v>
                </c:pt>
                <c:pt idx="3">
                  <c:v>35 - 44 χρ.</c:v>
                </c:pt>
                <c:pt idx="4">
                  <c:v>45 - 54 χρ.</c:v>
                </c:pt>
                <c:pt idx="5">
                  <c:v>55 - 64 χρ.</c:v>
                </c:pt>
                <c:pt idx="6">
                  <c:v>65 - 74 χρ.</c:v>
                </c:pt>
              </c:strCache>
            </c:strRef>
          </c:cat>
          <c:val>
            <c:numRef>
              <c:f>Sheet1!$B$2:$AH$2</c:f>
              <c:numCache>
                <c:formatCode>0%</c:formatCode>
                <c:ptCount val="7"/>
                <c:pt idx="0">
                  <c:v>0.44</c:v>
                </c:pt>
                <c:pt idx="1">
                  <c:v>0.64</c:v>
                </c:pt>
                <c:pt idx="2">
                  <c:v>0.46</c:v>
                </c:pt>
                <c:pt idx="3">
                  <c:v>0.4</c:v>
                </c:pt>
                <c:pt idx="4">
                  <c:v>0.37</c:v>
                </c:pt>
                <c:pt idx="5">
                  <c:v>0.41</c:v>
                </c:pt>
                <c:pt idx="6">
                  <c:v>0.41</c:v>
                </c:pt>
              </c:numCache>
            </c:numRef>
          </c:val>
          <c:smooth val="0"/>
          <c:extLst>
            <c:ext xmlns:c16="http://schemas.microsoft.com/office/drawing/2014/chart" uri="{C3380CC4-5D6E-409C-BE32-E72D297353CC}">
              <c16:uniqueId val="{00000008-EBC0-49D3-A874-3FE78CEB0786}"/>
            </c:ext>
          </c:extLst>
        </c:ser>
        <c:dLbls>
          <c:showLegendKey val="0"/>
          <c:showVal val="1"/>
          <c:showCatName val="0"/>
          <c:showSerName val="0"/>
          <c:showPercent val="0"/>
          <c:showBubbleSize val="0"/>
        </c:dLbls>
        <c:marker val="1"/>
        <c:smooth val="0"/>
        <c:axId val="219102552"/>
        <c:axId val="1"/>
      </c:lineChart>
      <c:catAx>
        <c:axId val="219102552"/>
        <c:scaling>
          <c:orientation val="minMax"/>
        </c:scaling>
        <c:delete val="0"/>
        <c:axPos val="b"/>
        <c:numFmt formatCode="General" sourceLinked="1"/>
        <c:majorTickMark val="out"/>
        <c:minorTickMark val="none"/>
        <c:tickLblPos val="nextTo"/>
        <c:spPr>
          <a:ln w="3327">
            <a:solidFill>
              <a:schemeClr val="tx1"/>
            </a:solidFill>
            <a:prstDash val="solid"/>
          </a:ln>
        </c:spPr>
        <c:txPr>
          <a:bodyPr rot="0" vert="horz"/>
          <a:lstStyle/>
          <a:p>
            <a:pPr>
              <a:defRPr sz="1048" b="0" i="0" u="none" strike="noStrike" baseline="0">
                <a:solidFill>
                  <a:schemeClr val="tx1"/>
                </a:solidFill>
                <a:latin typeface="Verdana"/>
                <a:ea typeface="Verdana"/>
                <a:cs typeface="Verdana"/>
              </a:defRPr>
            </a:pPr>
            <a:endParaRPr lang="el-GR"/>
          </a:p>
        </c:txPr>
        <c:crossAx val="1"/>
        <c:crosses val="autoZero"/>
        <c:auto val="1"/>
        <c:lblAlgn val="ctr"/>
        <c:lblOffset val="100"/>
        <c:tickLblSkip val="1"/>
        <c:tickMarkSkip val="1"/>
        <c:noMultiLvlLbl val="0"/>
      </c:catAx>
      <c:valAx>
        <c:axId val="1"/>
        <c:scaling>
          <c:orientation val="minMax"/>
          <c:max val="1"/>
        </c:scaling>
        <c:delete val="0"/>
        <c:axPos val="l"/>
        <c:numFmt formatCode="0%" sourceLinked="1"/>
        <c:majorTickMark val="out"/>
        <c:minorTickMark val="none"/>
        <c:tickLblPos val="nextTo"/>
        <c:spPr>
          <a:ln w="3327">
            <a:solidFill>
              <a:schemeClr val="tx1"/>
            </a:solidFill>
            <a:prstDash val="solid"/>
          </a:ln>
        </c:spPr>
        <c:txPr>
          <a:bodyPr rot="0" vert="horz"/>
          <a:lstStyle/>
          <a:p>
            <a:pPr>
              <a:defRPr sz="838" b="1" i="0" u="none" strike="noStrike" baseline="0">
                <a:solidFill>
                  <a:srgbClr val="FFFFFF"/>
                </a:solidFill>
                <a:latin typeface="Arial"/>
                <a:ea typeface="Arial"/>
                <a:cs typeface="Arial"/>
              </a:defRPr>
            </a:pPr>
            <a:endParaRPr lang="el-GR"/>
          </a:p>
        </c:txPr>
        <c:crossAx val="219102552"/>
        <c:crosses val="autoZero"/>
        <c:crossBetween val="between"/>
        <c:majorUnit val="0.1"/>
      </c:valAx>
      <c:spPr>
        <a:noFill/>
        <a:ln w="26619">
          <a:noFill/>
        </a:ln>
      </c:spPr>
    </c:plotArea>
    <c:plotVisOnly val="1"/>
    <c:dispBlanksAs val="gap"/>
    <c:showDLblsOverMax val="0"/>
  </c:chart>
  <c:spPr>
    <a:noFill/>
    <a:ln>
      <a:noFill/>
    </a:ln>
  </c:spPr>
  <c:txPr>
    <a:bodyPr/>
    <a:lstStyle/>
    <a:p>
      <a:pPr>
        <a:defRPr sz="2253" b="1" i="0" u="none" strike="noStrike" baseline="0">
          <a:solidFill>
            <a:schemeClr val="tx1"/>
          </a:solidFill>
          <a:latin typeface="Arial"/>
          <a:ea typeface="Arial"/>
          <a:cs typeface="Arial"/>
        </a:defRPr>
      </a:pPr>
      <a:endParaRPr lang="el-G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1.1135857461024498E-3"/>
          <c:y val="0.13157894736842105"/>
          <c:w val="0.9476614699331849"/>
          <c:h val="0.87044534412955465"/>
        </c:manualLayout>
      </c:layout>
      <c:barChart>
        <c:barDir val="col"/>
        <c:grouping val="stacked"/>
        <c:varyColors val="0"/>
        <c:ser>
          <c:idx val="0"/>
          <c:order val="0"/>
          <c:tx>
            <c:strRef>
              <c:f>Sheet1!$B$1</c:f>
              <c:strCache>
                <c:ptCount val="1"/>
              </c:strCache>
            </c:strRef>
          </c:tx>
          <c:spPr>
            <a:solidFill>
              <a:schemeClr val="accent5"/>
            </a:solidFill>
            <a:ln>
              <a:noFill/>
            </a:ln>
            <a:effectLst>
              <a:outerShdw dist="35921" dir="2700000" algn="br">
                <a:srgbClr val="000000"/>
              </a:outerShdw>
            </a:effectLst>
          </c:spPr>
          <c:invertIfNegative val="0"/>
          <c:dPt>
            <c:idx val="1"/>
            <c:invertIfNegative val="0"/>
            <c:bubble3D val="0"/>
            <c:spPr>
              <a:solidFill>
                <a:schemeClr val="accent5"/>
              </a:solidFill>
              <a:ln>
                <a:noFill/>
              </a:ln>
              <a:effectLst>
                <a:outerShdw dist="35921" dir="2700000" algn="br">
                  <a:srgbClr val="000000"/>
                </a:outerShdw>
              </a:effectLst>
            </c:spPr>
            <c:extLst>
              <c:ext xmlns:c16="http://schemas.microsoft.com/office/drawing/2014/chart" uri="{C3380CC4-5D6E-409C-BE32-E72D297353CC}">
                <c16:uniqueId val="{00000001-EF28-4076-8191-080E053B0308}"/>
              </c:ext>
            </c:extLst>
          </c:dPt>
          <c:dPt>
            <c:idx val="2"/>
            <c:invertIfNegative val="0"/>
            <c:bubble3D val="0"/>
            <c:spPr>
              <a:solidFill>
                <a:schemeClr val="accent5"/>
              </a:solidFill>
              <a:ln>
                <a:noFill/>
              </a:ln>
              <a:effectLst>
                <a:outerShdw dist="35921" dir="2700000" algn="br">
                  <a:srgbClr val="000000"/>
                </a:outerShdw>
              </a:effectLst>
            </c:spPr>
            <c:extLst>
              <c:ext xmlns:c16="http://schemas.microsoft.com/office/drawing/2014/chart" uri="{C3380CC4-5D6E-409C-BE32-E72D297353CC}">
                <c16:uniqueId val="{00000000-EF28-4076-8191-080E053B0308}"/>
              </c:ext>
            </c:extLst>
          </c:dPt>
          <c:dLbls>
            <c:dLbl>
              <c:idx val="0"/>
              <c:layout>
                <c:manualLayout>
                  <c:x val="-8.5398186633648399E-3"/>
                  <c:y val="-0.2858271047714217"/>
                </c:manualLayout>
              </c:layout>
              <c:spPr>
                <a:noFill/>
                <a:ln w="28189">
                  <a:noFill/>
                </a:ln>
                <a:effectLst/>
              </c:spPr>
              <c:txPr>
                <a:bodyPr rot="0" spcFirstLastPara="1" vertOverflow="ellipsis" vert="horz" wrap="square" anchor="ctr" anchorCtr="1"/>
                <a:lstStyle/>
                <a:p>
                  <a:pPr>
                    <a:defRPr sz="1304" b="0" i="0" u="none" strike="noStrike" kern="1200" baseline="0">
                      <a:solidFill>
                        <a:srgbClr val="FFFFFF"/>
                      </a:solidFill>
                      <a:latin typeface="Arial"/>
                      <a:ea typeface="Arial"/>
                      <a:cs typeface="Arial"/>
                    </a:defRPr>
                  </a:pPr>
                  <a:endParaRPr lang="el-G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F28-4076-8191-080E053B0308}"/>
                </c:ext>
              </c:extLst>
            </c:dLbl>
            <c:dLbl>
              <c:idx val="1"/>
              <c:layout>
                <c:manualLayout>
                  <c:x val="-5.941524180957225E-3"/>
                  <c:y val="-0.31720353583711192"/>
                </c:manualLayout>
              </c:layout>
              <c:spPr>
                <a:noFill/>
                <a:ln w="28189">
                  <a:noFill/>
                </a:ln>
                <a:effectLst/>
              </c:spPr>
              <c:txPr>
                <a:bodyPr rot="0" spcFirstLastPara="1" vertOverflow="ellipsis" vert="horz" wrap="square" anchor="ctr" anchorCtr="1"/>
                <a:lstStyle/>
                <a:p>
                  <a:pPr>
                    <a:defRPr sz="1304" b="0" i="0" u="none" strike="noStrike" kern="1200" baseline="0">
                      <a:solidFill>
                        <a:srgbClr val="FFFFFF"/>
                      </a:solidFill>
                      <a:latin typeface="Arial"/>
                      <a:ea typeface="Arial"/>
                      <a:cs typeface="Arial"/>
                    </a:defRPr>
                  </a:pPr>
                  <a:endParaRPr lang="el-G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F28-4076-8191-080E053B0308}"/>
                </c:ext>
              </c:extLst>
            </c:dLbl>
            <c:dLbl>
              <c:idx val="2"/>
              <c:layout>
                <c:manualLayout>
                  <c:x val="-3.3431413753218786E-3"/>
                  <c:y val="-0.23559942218767266"/>
                </c:manualLayout>
              </c:layout>
              <c:spPr>
                <a:noFill/>
                <a:ln w="28189">
                  <a:noFill/>
                </a:ln>
                <a:effectLst/>
              </c:spPr>
              <c:txPr>
                <a:bodyPr rot="0" spcFirstLastPara="1" vertOverflow="ellipsis" vert="horz" wrap="square" anchor="ctr" anchorCtr="1"/>
                <a:lstStyle/>
                <a:p>
                  <a:pPr>
                    <a:defRPr sz="1304" b="0" i="0" u="none" strike="noStrike" kern="1200" baseline="0">
                      <a:solidFill>
                        <a:srgbClr val="FFFFFF"/>
                      </a:solidFill>
                      <a:latin typeface="Arial"/>
                      <a:ea typeface="Arial"/>
                      <a:cs typeface="Arial"/>
                    </a:defRPr>
                  </a:pPr>
                  <a:endParaRPr lang="el-G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F28-4076-8191-080E053B0308}"/>
                </c:ext>
              </c:extLst>
            </c:dLbl>
            <c:spPr>
              <a:noFill/>
              <a:ln w="28189">
                <a:noFill/>
              </a:ln>
              <a:effectLst/>
            </c:spPr>
            <c:txPr>
              <a:bodyPr rot="0" spcFirstLastPara="1" vertOverflow="ellipsis" vert="horz" wrap="square" lIns="38100" tIns="19050" rIns="38100" bIns="19050" anchor="ctr" anchorCtr="1">
                <a:spAutoFit/>
              </a:bodyPr>
              <a:lstStyle/>
              <a:p>
                <a:pPr>
                  <a:defRPr sz="1304" b="0" i="0" u="none" strike="noStrike" kern="1200" baseline="0">
                    <a:solidFill>
                      <a:srgbClr val="FFFFFF"/>
                    </a:solidFill>
                    <a:latin typeface="Arial"/>
                    <a:ea typeface="Arial"/>
                    <a:cs typeface="Arial"/>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Total</c:v>
                </c:pt>
                <c:pt idx="1">
                  <c:v>Γυναίκες </c:v>
                </c:pt>
                <c:pt idx="2">
                  <c:v>Άνδρες</c:v>
                </c:pt>
              </c:strCache>
            </c:strRef>
          </c:cat>
          <c:val>
            <c:numRef>
              <c:f>Sheet1!$B$2:$B$4</c:f>
              <c:numCache>
                <c:formatCode>0%</c:formatCode>
                <c:ptCount val="3"/>
                <c:pt idx="0">
                  <c:v>0.44</c:v>
                </c:pt>
                <c:pt idx="1">
                  <c:v>0.52</c:v>
                </c:pt>
                <c:pt idx="2">
                  <c:v>0.35</c:v>
                </c:pt>
              </c:numCache>
            </c:numRef>
          </c:val>
          <c:extLst>
            <c:ext xmlns:c16="http://schemas.microsoft.com/office/drawing/2014/chart" uri="{C3380CC4-5D6E-409C-BE32-E72D297353CC}">
              <c16:uniqueId val="{00000003-EF28-4076-8191-080E053B0308}"/>
            </c:ext>
          </c:extLst>
        </c:ser>
        <c:dLbls>
          <c:showLegendKey val="0"/>
          <c:showVal val="0"/>
          <c:showCatName val="0"/>
          <c:showSerName val="0"/>
          <c:showPercent val="0"/>
          <c:showBubbleSize val="0"/>
        </c:dLbls>
        <c:gapWidth val="210"/>
        <c:overlap val="100"/>
        <c:axId val="232604592"/>
        <c:axId val="1"/>
      </c:barChart>
      <c:catAx>
        <c:axId val="232604592"/>
        <c:scaling>
          <c:orientation val="minMax"/>
        </c:scaling>
        <c:delete val="0"/>
        <c:axPos val="b"/>
        <c:numFmt formatCode="General" sourceLinked="1"/>
        <c:majorTickMark val="out"/>
        <c:minorTickMark val="none"/>
        <c:tickLblPos val="nextTo"/>
        <c:spPr>
          <a:noFill/>
          <a:ln w="14094" cap="rnd" cmpd="sng" algn="ctr">
            <a:solidFill>
              <a:schemeClr val="tx1"/>
            </a:solidFill>
            <a:prstDash val="solid"/>
            <a:round/>
          </a:ln>
          <a:effectLst/>
        </c:spPr>
        <c:txPr>
          <a:bodyPr rot="0" spcFirstLastPara="1" vertOverflow="ellipsis" wrap="square" anchor="ctr" anchorCtr="1"/>
          <a:lstStyle/>
          <a:p>
            <a:pPr>
              <a:defRPr sz="1200" b="0" i="0" u="none" strike="noStrike" kern="1200" baseline="0">
                <a:solidFill>
                  <a:srgbClr val="FFFFFF"/>
                </a:solidFill>
                <a:latin typeface="Arial"/>
                <a:ea typeface="Arial"/>
                <a:cs typeface="Arial"/>
              </a:defRPr>
            </a:pPr>
            <a:endParaRPr lang="el-GR"/>
          </a:p>
        </c:txPr>
        <c:crossAx val="1"/>
        <c:crosses val="autoZero"/>
        <c:auto val="1"/>
        <c:lblAlgn val="ctr"/>
        <c:lblOffset val="100"/>
        <c:tickLblSkip val="1"/>
        <c:tickMarkSkip val="1"/>
        <c:noMultiLvlLbl val="0"/>
      </c:catAx>
      <c:valAx>
        <c:axId val="1"/>
        <c:scaling>
          <c:orientation val="minMax"/>
          <c:max val="0.7"/>
        </c:scaling>
        <c:delete val="1"/>
        <c:axPos val="l"/>
        <c:numFmt formatCode="0%" sourceLinked="1"/>
        <c:majorTickMark val="out"/>
        <c:minorTickMark val="none"/>
        <c:tickLblPos val="nextTo"/>
        <c:crossAx val="232604592"/>
        <c:crosses val="autoZero"/>
        <c:crossBetween val="between"/>
        <c:majorUnit val="0.2"/>
        <c:minorUnit val="0.2"/>
      </c:valAx>
      <c:spPr>
        <a:noFill/>
        <a:ln w="28189">
          <a:noFill/>
        </a:ln>
        <a:effectLst/>
      </c:spPr>
    </c:plotArea>
    <c:plotVisOnly val="1"/>
    <c:dispBlanksAs val="gap"/>
    <c:showDLblsOverMax val="0"/>
  </c:chart>
  <c:spPr>
    <a:noFill/>
    <a:ln w="9525" cap="rnd" cmpd="sng" algn="ctr">
      <a:noFill/>
      <a:prstDash val="solid"/>
    </a:ln>
    <a:effectLst/>
  </c:spPr>
  <c:txPr>
    <a:bodyPr/>
    <a:lstStyle/>
    <a:p>
      <a:pPr>
        <a:defRPr sz="1082" b="1" i="0" u="none" strike="noStrike" baseline="0">
          <a:solidFill>
            <a:schemeClr val="tx1"/>
          </a:solidFill>
          <a:latin typeface="Verdana"/>
          <a:ea typeface="Verdana"/>
          <a:cs typeface="Verdana"/>
        </a:defRPr>
      </a:pPr>
      <a:endParaRPr lang="el-GR"/>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image" Target="../media/image56.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emf"/><Relationship Id="rId1" Type="http://schemas.openxmlformats.org/officeDocument/2006/relationships/image" Target="../media/image6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6.emf"/></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3-23T08:02:33.780"/>
    </inkml:context>
    <inkml:brush xml:id="br0">
      <inkml:brushProperty name="width" value="0.05" units="cm"/>
      <inkml:brushProperty name="height" value="0.05" units="cm"/>
    </inkml:brush>
  </inkml:definitions>
  <inkml:trace contextRef="#ctx0" brushRef="#br0">44 17 9632,'-8'-16'3584,"8"24"-2784,0-8-256,0 8-480,0 0-160,-5 3-1856,-3 8 1056,-15 9-5600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3-23T12:52:39.390"/>
    </inkml:context>
    <inkml:brush xml:id="br0">
      <inkml:brushProperty name="width" value="0.05" units="cm"/>
      <inkml:brushProperty name="height" value="0.05" units="cm"/>
    </inkml:brush>
  </inkml:definitions>
  <inkml:trace contextRef="#ctx0" brushRef="#br0">1 9 12224,'30'0'4511,"-14"8"-3487,-11-5-320,5-3-1216,-2 5 128,-13-10-1663,-3-2 1119,-10-5-3232</inkml:trace>
</inkml:ink>
</file>

<file path=ppt/ink/ink3.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28.36879" units="1/cm"/>
          <inkml:channelProperty channel="Y" name="resolution" value="28.30189" units="1/cm"/>
          <inkml:channelProperty channel="T" name="resolution" value="1" units="1/dev"/>
        </inkml:channelProperties>
      </inkml:inkSource>
      <inkml:timestamp xml:id="ts0" timeString="2019-03-26T08:40:26.185"/>
    </inkml:context>
    <inkml:brush xml:id="br0">
      <inkml:brushProperty name="width" value="0.05" units="cm"/>
      <inkml:brushProperty name="height" value="0.05" units="cm"/>
      <inkml:brushProperty name="fitToCurve" value="1"/>
    </inkml:brush>
  </inkml:definitions>
  <inkml:trace contextRef="#ctx0" brushRef="#br0">0 0 0</inkml:trace>
</inkml:ink>
</file>

<file path=ppt/ink/ink4.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28.36879" units="1/cm"/>
          <inkml:channelProperty channel="Y" name="resolution" value="28.30189" units="1/cm"/>
          <inkml:channelProperty channel="T" name="resolution" value="1" units="1/dev"/>
        </inkml:channelProperties>
      </inkml:inkSource>
      <inkml:timestamp xml:id="ts0" timeString="2019-03-26T08:40:26.817"/>
    </inkml:context>
    <inkml:brush xml:id="br0">
      <inkml:brushProperty name="width" value="0.05" units="cm"/>
      <inkml:brushProperty name="height" value="0.05" units="cm"/>
      <inkml:brushProperty name="fitToCurve" value="1"/>
    </inkml:brush>
  </inkml:definitions>
  <inkml:trace contextRef="#ctx0" brushRef="#br0">0 0 0</inkml:trace>
</inkml:ink>
</file>

<file path=ppt/ink/ink5.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28.36879" units="1/cm"/>
          <inkml:channelProperty channel="Y" name="resolution" value="28.30189" units="1/cm"/>
          <inkml:channelProperty channel="T" name="resolution" value="1" units="1/dev"/>
        </inkml:channelProperties>
      </inkml:inkSource>
      <inkml:timestamp xml:id="ts0" timeString="2019-03-26T08:40:26.073"/>
    </inkml:context>
    <inkml:brush xml:id="br0">
      <inkml:brushProperty name="width" value="0.05" units="cm"/>
      <inkml:brushProperty name="height" value="0.05" units="cm"/>
      <inkml:brushProperty name="fitToCurve" value="1"/>
    </inkml:brush>
  </inkml:definitions>
  <inkml:trace contextRef="#ctx0" brushRef="#br0">0 0 0</inkml:trace>
  <inkml:trace contextRef="#ctx0" brushRef="#br0" timeOffset="12">0 0 0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3-23T15:23:53.109"/>
    </inkml:context>
    <inkml:brush xml:id="br0">
      <inkml:brushProperty name="width" value="0.05" units="cm"/>
      <inkml:brushProperty name="height" value="0.05" units="cm"/>
    </inkml:brush>
  </inkml:definitions>
  <inkml:trace contextRef="#ctx0" brushRef="#br0">15 0 21247,'-9'4'0,"3"9"-32,6-13-448</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3-23T08:42:08.794"/>
    </inkml:context>
    <inkml:brush xml:id="br0">
      <inkml:brushProperty name="width" value="0.05" units="cm"/>
      <inkml:brushProperty name="height" value="0.05" units="cm"/>
    </inkml:brush>
  </inkml:definitions>
  <inkml:trace contextRef="#ctx0" brushRef="#br0">15962 1854 16192,'18'0'6015,"-18"0"-4671,3 4-384,2 4-1568,3 0 128,-4 0-2016,1-2 1408,-5-6-2655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3-23T09:03:59.106"/>
    </inkml:context>
    <inkml:brush xml:id="br0">
      <inkml:brushProperty name="width" value="0.05" units="cm"/>
      <inkml:brushProperty name="height" value="0.05" units="cm"/>
    </inkml:brush>
  </inkml:definitions>
  <inkml:trace contextRef="#ctx0" brushRef="#br0">5786 47 10720,'3'-32'3968,"2"29"-3072,3 3-288,2-5-448,-2 5-224,1 0-896,-6-3 544,-3 0-1888,-3 3 1312,-14 3-5472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C8985C-0F7B-443E-9AA1-0FB95297DD79}" type="datetimeFigureOut">
              <a:rPr lang="el-GR" smtClean="0"/>
              <a:t>23/5/2019</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21474D-2AB4-45D7-ADFB-C244BC0A8C28}" type="slidenum">
              <a:rPr lang="el-GR" smtClean="0"/>
              <a:t>‹#›</a:t>
            </a:fld>
            <a:endParaRPr lang="el-GR"/>
          </a:p>
        </p:txBody>
      </p:sp>
    </p:spTree>
    <p:extLst>
      <p:ext uri="{BB962C8B-B14F-4D97-AF65-F5344CB8AC3E}">
        <p14:creationId xmlns:p14="http://schemas.microsoft.com/office/powerpoint/2010/main" val="1740074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l-GR">
              <a:latin typeface="Arial" panose="020B0604020202020204" pitchFamily="34" charset="0"/>
            </a:endParaRPr>
          </a:p>
        </p:txBody>
      </p:sp>
    </p:spTree>
    <p:extLst>
      <p:ext uri="{BB962C8B-B14F-4D97-AF65-F5344CB8AC3E}">
        <p14:creationId xmlns:p14="http://schemas.microsoft.com/office/powerpoint/2010/main" val="959052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l-GR">
              <a:latin typeface="Arial" panose="020B0604020202020204" pitchFamily="34" charset="0"/>
            </a:endParaRPr>
          </a:p>
        </p:txBody>
      </p:sp>
    </p:spTree>
    <p:extLst>
      <p:ext uri="{BB962C8B-B14F-4D97-AF65-F5344CB8AC3E}">
        <p14:creationId xmlns:p14="http://schemas.microsoft.com/office/powerpoint/2010/main" val="2524331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l-GR">
              <a:latin typeface="Arial" panose="020B0604020202020204" pitchFamily="34" charset="0"/>
            </a:endParaRPr>
          </a:p>
        </p:txBody>
      </p:sp>
    </p:spTree>
    <p:extLst>
      <p:ext uri="{BB962C8B-B14F-4D97-AF65-F5344CB8AC3E}">
        <p14:creationId xmlns:p14="http://schemas.microsoft.com/office/powerpoint/2010/main" val="3058471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l-GR">
              <a:latin typeface="Arial" panose="020B0604020202020204" pitchFamily="34" charset="0"/>
            </a:endParaRPr>
          </a:p>
        </p:txBody>
      </p:sp>
    </p:spTree>
    <p:extLst>
      <p:ext uri="{BB962C8B-B14F-4D97-AF65-F5344CB8AC3E}">
        <p14:creationId xmlns:p14="http://schemas.microsoft.com/office/powerpoint/2010/main" val="1549178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1 - Θέση εικόνας διαφάνειας"/>
          <p:cNvSpPr>
            <a:spLocks noGrp="1" noRot="1" noChangeAspect="1" noChangeArrowheads="1" noTextEdit="1"/>
          </p:cNvSpPr>
          <p:nvPr>
            <p:ph type="sldImg"/>
          </p:nvPr>
        </p:nvSpPr>
        <p:spPr>
          <a:ln/>
        </p:spPr>
      </p:sp>
      <p:sp>
        <p:nvSpPr>
          <p:cNvPr id="98307" name="3 - Θέση αριθμού διαφάνειας"/>
          <p:cNvSpPr txBox="1">
            <a:spLocks noGrp="1"/>
          </p:cNvSpPr>
          <p:nvPr/>
        </p:nvSpPr>
        <p:spPr bwMode="auto">
          <a:xfrm>
            <a:off x="3851275" y="9428163"/>
            <a:ext cx="294481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algn="r" eaLnBrk="1" hangingPunct="1"/>
            <a:fld id="{ED76ECEB-CC56-4B25-9AB6-4D7DFA318DEF}" type="slidenum">
              <a:rPr lang="el-GR" altLang="el-GR" sz="1200">
                <a:solidFill>
                  <a:srgbClr val="000000"/>
                </a:solidFill>
                <a:latin typeface="Arial" panose="020B0604020202020204" pitchFamily="34" charset="0"/>
              </a:rPr>
              <a:pPr algn="r" eaLnBrk="1" hangingPunct="1"/>
              <a:t>46</a:t>
            </a:fld>
            <a:endParaRPr lang="el-GR" altLang="el-GR" sz="1200">
              <a:solidFill>
                <a:srgbClr val="000000"/>
              </a:solidFill>
              <a:latin typeface="Arial" panose="020B0604020202020204" pitchFamily="34" charset="0"/>
            </a:endParaRPr>
          </a:p>
        </p:txBody>
      </p:sp>
      <p:sp>
        <p:nvSpPr>
          <p:cNvPr id="98308" name="Text Box 4"/>
          <p:cNvSpPr txBox="1">
            <a:spLocks noChangeArrowheads="1"/>
          </p:cNvSpPr>
          <p:nvPr/>
        </p:nvSpPr>
        <p:spPr bwMode="auto">
          <a:xfrm>
            <a:off x="952500" y="4695825"/>
            <a:ext cx="38084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eaLnBrk="1" hangingPunct="1"/>
            <a:r>
              <a:rPr lang="el-GR" altLang="el-GR" sz="1200" b="1">
                <a:solidFill>
                  <a:srgbClr val="000000"/>
                </a:solidFill>
                <a:latin typeface="Arial" panose="020B0604020202020204" pitchFamily="34" charset="0"/>
              </a:rPr>
              <a:t>Μόνο ένα πολύ μικρό ποσοστό δεν το γνωρίζει </a:t>
            </a:r>
          </a:p>
          <a:p>
            <a:pPr eaLnBrk="1" hangingPunct="1"/>
            <a:r>
              <a:rPr lang="el-GR" altLang="el-GR" sz="1200" b="1">
                <a:solidFill>
                  <a:srgbClr val="000000"/>
                </a:solidFill>
                <a:latin typeface="Arial" panose="020B0604020202020204" pitchFamily="34" charset="0"/>
              </a:rPr>
              <a:t>Και τα  ¾ του κοινού έχουν επισκεφτεί το </a:t>
            </a:r>
            <a:r>
              <a:rPr lang="en-US" altLang="el-GR" sz="1200" b="1">
                <a:solidFill>
                  <a:srgbClr val="000000"/>
                </a:solidFill>
                <a:latin typeface="Arial" panose="020B0604020202020204" pitchFamily="34" charset="0"/>
              </a:rPr>
              <a:t>Jumbo. </a:t>
            </a:r>
            <a:endParaRPr lang="el-GR" altLang="el-GR" sz="1200" b="1">
              <a:solidFill>
                <a:srgbClr val="000000"/>
              </a:solidFill>
              <a:latin typeface="Arial" panose="020B0604020202020204" pitchFamily="34" charset="0"/>
            </a:endParaRPr>
          </a:p>
        </p:txBody>
      </p:sp>
    </p:spTree>
    <p:extLst>
      <p:ext uri="{BB962C8B-B14F-4D97-AF65-F5344CB8AC3E}">
        <p14:creationId xmlns:p14="http://schemas.microsoft.com/office/powerpoint/2010/main" val="4104972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l-GR">
              <a:latin typeface="Arial" panose="020B0604020202020204" pitchFamily="34" charset="0"/>
            </a:endParaRPr>
          </a:p>
        </p:txBody>
      </p:sp>
    </p:spTree>
    <p:extLst>
      <p:ext uri="{BB962C8B-B14F-4D97-AF65-F5344CB8AC3E}">
        <p14:creationId xmlns:p14="http://schemas.microsoft.com/office/powerpoint/2010/main" val="1870611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1 - Θέση εικόνας διαφάνειας"/>
          <p:cNvSpPr>
            <a:spLocks noGrp="1" noRot="1" noChangeAspect="1" noChangeArrowheads="1" noTextEdit="1"/>
          </p:cNvSpPr>
          <p:nvPr>
            <p:ph type="sldImg"/>
          </p:nvPr>
        </p:nvSpPr>
        <p:spPr>
          <a:ln/>
        </p:spPr>
      </p:sp>
      <p:sp>
        <p:nvSpPr>
          <p:cNvPr id="104451" name="3 - Θέση αριθμού διαφάνειας"/>
          <p:cNvSpPr txBox="1">
            <a:spLocks noGrp="1"/>
          </p:cNvSpPr>
          <p:nvPr/>
        </p:nvSpPr>
        <p:spPr bwMode="auto">
          <a:xfrm>
            <a:off x="3851275" y="9428163"/>
            <a:ext cx="294481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algn="r" eaLnBrk="1" hangingPunct="1"/>
            <a:fld id="{9DDF5F2F-6A9F-4313-A918-E5E7C223768B}" type="slidenum">
              <a:rPr lang="el-GR" altLang="el-GR" sz="1200">
                <a:solidFill>
                  <a:srgbClr val="000000"/>
                </a:solidFill>
                <a:latin typeface="Arial" panose="020B0604020202020204" pitchFamily="34" charset="0"/>
              </a:rPr>
              <a:pPr algn="r" eaLnBrk="1" hangingPunct="1"/>
              <a:t>50</a:t>
            </a:fld>
            <a:endParaRPr lang="el-GR" altLang="el-GR" sz="1200">
              <a:solidFill>
                <a:srgbClr val="000000"/>
              </a:solidFill>
              <a:latin typeface="Arial" panose="020B0604020202020204" pitchFamily="34" charset="0"/>
            </a:endParaRPr>
          </a:p>
        </p:txBody>
      </p:sp>
      <p:sp>
        <p:nvSpPr>
          <p:cNvPr id="104452" name="Text Box 4"/>
          <p:cNvSpPr txBox="1">
            <a:spLocks noChangeArrowheads="1"/>
          </p:cNvSpPr>
          <p:nvPr/>
        </p:nvSpPr>
        <p:spPr bwMode="auto">
          <a:xfrm>
            <a:off x="952500" y="4695825"/>
            <a:ext cx="38084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eaLnBrk="1" hangingPunct="1"/>
            <a:r>
              <a:rPr lang="el-GR" altLang="el-GR" sz="1200" b="1">
                <a:solidFill>
                  <a:srgbClr val="000000"/>
                </a:solidFill>
                <a:latin typeface="Arial" panose="020B0604020202020204" pitchFamily="34" charset="0"/>
              </a:rPr>
              <a:t>Μόνο ένα πολύ μικρό ποσοστό δεν το γνωρίζει </a:t>
            </a:r>
          </a:p>
          <a:p>
            <a:pPr eaLnBrk="1" hangingPunct="1"/>
            <a:r>
              <a:rPr lang="el-GR" altLang="el-GR" sz="1200" b="1">
                <a:solidFill>
                  <a:srgbClr val="000000"/>
                </a:solidFill>
                <a:latin typeface="Arial" panose="020B0604020202020204" pitchFamily="34" charset="0"/>
              </a:rPr>
              <a:t>Και τα  ¾ του κοινού έχουν επισκεφτεί το </a:t>
            </a:r>
            <a:r>
              <a:rPr lang="en-US" altLang="el-GR" sz="1200" b="1">
                <a:solidFill>
                  <a:srgbClr val="000000"/>
                </a:solidFill>
                <a:latin typeface="Arial" panose="020B0604020202020204" pitchFamily="34" charset="0"/>
              </a:rPr>
              <a:t>Jumbo. </a:t>
            </a:r>
            <a:endParaRPr lang="el-GR" altLang="el-GR" sz="1200" b="1">
              <a:solidFill>
                <a:srgbClr val="000000"/>
              </a:solidFill>
              <a:latin typeface="Arial" panose="020B0604020202020204" pitchFamily="34" charset="0"/>
            </a:endParaRPr>
          </a:p>
        </p:txBody>
      </p:sp>
    </p:spTree>
    <p:extLst>
      <p:ext uri="{BB962C8B-B14F-4D97-AF65-F5344CB8AC3E}">
        <p14:creationId xmlns:p14="http://schemas.microsoft.com/office/powerpoint/2010/main" val="1377178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1 - Θέση εικόνας διαφάνειας"/>
          <p:cNvSpPr>
            <a:spLocks noGrp="1" noRot="1" noChangeAspect="1" noChangeArrowheads="1" noTextEdit="1"/>
          </p:cNvSpPr>
          <p:nvPr>
            <p:ph type="sldImg"/>
          </p:nvPr>
        </p:nvSpPr>
        <p:spPr>
          <a:ln/>
        </p:spPr>
      </p:sp>
      <p:sp>
        <p:nvSpPr>
          <p:cNvPr id="106499" name="3 - Θέση αριθμού διαφάνειας"/>
          <p:cNvSpPr txBox="1">
            <a:spLocks noGrp="1"/>
          </p:cNvSpPr>
          <p:nvPr/>
        </p:nvSpPr>
        <p:spPr bwMode="auto">
          <a:xfrm>
            <a:off x="3851275" y="9428163"/>
            <a:ext cx="294481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algn="r" eaLnBrk="1" hangingPunct="1"/>
            <a:fld id="{CC5348CB-40CE-49F5-815D-B0736783FE21}" type="slidenum">
              <a:rPr lang="el-GR" altLang="el-GR" sz="1200">
                <a:solidFill>
                  <a:srgbClr val="000000"/>
                </a:solidFill>
                <a:latin typeface="Arial" panose="020B0604020202020204" pitchFamily="34" charset="0"/>
              </a:rPr>
              <a:pPr algn="r" eaLnBrk="1" hangingPunct="1"/>
              <a:t>51</a:t>
            </a:fld>
            <a:endParaRPr lang="el-GR" altLang="el-GR" sz="1200">
              <a:solidFill>
                <a:srgbClr val="000000"/>
              </a:solidFill>
              <a:latin typeface="Arial" panose="020B0604020202020204" pitchFamily="34" charset="0"/>
            </a:endParaRPr>
          </a:p>
        </p:txBody>
      </p:sp>
      <p:sp>
        <p:nvSpPr>
          <p:cNvPr id="106500" name="Text Box 4"/>
          <p:cNvSpPr txBox="1">
            <a:spLocks noChangeArrowheads="1"/>
          </p:cNvSpPr>
          <p:nvPr/>
        </p:nvSpPr>
        <p:spPr bwMode="auto">
          <a:xfrm>
            <a:off x="952500" y="4695825"/>
            <a:ext cx="38084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eaLnBrk="1" hangingPunct="1"/>
            <a:r>
              <a:rPr lang="el-GR" altLang="el-GR" sz="1200" b="1">
                <a:solidFill>
                  <a:srgbClr val="000000"/>
                </a:solidFill>
                <a:latin typeface="Arial" panose="020B0604020202020204" pitchFamily="34" charset="0"/>
              </a:rPr>
              <a:t>Μόνο ένα πολύ μικρό ποσοστό δεν το γνωρίζει </a:t>
            </a:r>
          </a:p>
          <a:p>
            <a:pPr eaLnBrk="1" hangingPunct="1"/>
            <a:r>
              <a:rPr lang="el-GR" altLang="el-GR" sz="1200" b="1">
                <a:solidFill>
                  <a:srgbClr val="000000"/>
                </a:solidFill>
                <a:latin typeface="Arial" panose="020B0604020202020204" pitchFamily="34" charset="0"/>
              </a:rPr>
              <a:t>Και τα  ¾ του κοινού έχουν επισκεφτεί το </a:t>
            </a:r>
            <a:r>
              <a:rPr lang="en-US" altLang="el-GR" sz="1200" b="1">
                <a:solidFill>
                  <a:srgbClr val="000000"/>
                </a:solidFill>
                <a:latin typeface="Arial" panose="020B0604020202020204" pitchFamily="34" charset="0"/>
              </a:rPr>
              <a:t>Jumbo. </a:t>
            </a:r>
            <a:endParaRPr lang="el-GR" altLang="el-GR" sz="1200" b="1">
              <a:solidFill>
                <a:srgbClr val="000000"/>
              </a:solidFill>
              <a:latin typeface="Arial" panose="020B0604020202020204" pitchFamily="34" charset="0"/>
            </a:endParaRPr>
          </a:p>
        </p:txBody>
      </p:sp>
    </p:spTree>
    <p:extLst>
      <p:ext uri="{BB962C8B-B14F-4D97-AF65-F5344CB8AC3E}">
        <p14:creationId xmlns:p14="http://schemas.microsoft.com/office/powerpoint/2010/main" val="562009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l-GR"/>
              <a:t>Στυλ κύριου τίτλου</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25100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l-GR"/>
              <a:t>Στυλ κύριου τίτλου</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smtClean="0"/>
              <a:pPr/>
              <a:t>5/23/2019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83552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l-GR"/>
              <a:t>Στυλ κύριου τίτλου</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smtClean="0"/>
              <a:pPr/>
              <a:t>5/23/2019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91236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l-GR"/>
              <a:t>Στυλ κύριου τίτλου</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smtClean="0"/>
              <a:pPr/>
              <a:t>5/23/2019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991056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l-GR"/>
              <a:t>Στυλ κύριου τίτλου</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smtClean="0"/>
              <a:pPr/>
              <a:t>5/23/2019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34234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l-GR"/>
              <a:t>Στυλ κύριου τίτλου</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3" name="Date Placeholder 2"/>
          <p:cNvSpPr>
            <a:spLocks noGrp="1"/>
          </p:cNvSpPr>
          <p:nvPr>
            <p:ph type="dt" sz="half" idx="10"/>
          </p:nvPr>
        </p:nvSpPr>
        <p:spPr/>
        <p:txBody>
          <a:bodyPr/>
          <a:lstStyle/>
          <a:p>
            <a:fld id="{B61BEF0D-F0BB-DE4B-95CE-6DB70DBA9567}" type="datetimeFigureOut">
              <a:rPr lang="en-US" smtClean="0"/>
              <a:pPr/>
              <a:t>5/23/2019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462681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l-GR"/>
              <a:t>Στυλ κύριου τίτλου</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3" name="Date Placeholder 2"/>
          <p:cNvSpPr>
            <a:spLocks noGrp="1"/>
          </p:cNvSpPr>
          <p:nvPr>
            <p:ph type="dt" sz="half" idx="10"/>
          </p:nvPr>
        </p:nvSpPr>
        <p:spPr/>
        <p:txBody>
          <a:bodyPr/>
          <a:lstStyle/>
          <a:p>
            <a:fld id="{B61BEF0D-F0BB-DE4B-95CE-6DB70DBA9567}" type="datetimeFigureOut">
              <a:rPr lang="en-US" smtClean="0"/>
              <a:pPr/>
              <a:t>5/23/2019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00677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Vertical Text Placeholder 2"/>
          <p:cNvSpPr>
            <a:spLocks noGrp="1"/>
          </p:cNvSpPr>
          <p:nvPr>
            <p:ph type="body" orient="vert" idx="1"/>
          </p:nvPr>
        </p:nvSpPr>
        <p:spPr/>
        <p:txBody>
          <a:bodyPr vert="eaVert" ancho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346066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l-GR"/>
              <a:t>Στυλ κύριου τίτλου</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39201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cSld name="Αντικείμενο">
    <p:spTree>
      <p:nvGrpSpPr>
        <p:cNvPr id="1" name=""/>
        <p:cNvGrpSpPr/>
        <p:nvPr/>
      </p:nvGrpSpPr>
      <p:grpSpPr>
        <a:xfrm>
          <a:off x="0" y="0"/>
          <a:ext cx="0" cy="0"/>
          <a:chOff x="0" y="0"/>
          <a:chExt cx="0" cy="0"/>
        </a:xfrm>
      </p:grpSpPr>
      <p:sp>
        <p:nvSpPr>
          <p:cNvPr id="2" name="Θέση περιεχομένου 1">
            <a:extLst/>
          </p:cNvPr>
          <p:cNvSpPr>
            <a:spLocks noGrp="1"/>
          </p:cNvSpPr>
          <p:nvPr>
            <p:ph/>
          </p:nvPr>
        </p:nvSpPr>
        <p:spPr>
          <a:xfrm>
            <a:off x="838310" y="365125"/>
            <a:ext cx="10515382" cy="5811838"/>
          </a:xfrm>
          <a:prstGeom prst="rect">
            <a:avLst/>
          </a:prstGeo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3" name="Rectangle 4">
            <a:extLst>
              <a:ext uri="{FF2B5EF4-FFF2-40B4-BE49-F238E27FC236}">
                <a16:creationId xmlns:a16="http://schemas.microsoft.com/office/drawing/2014/main" id="{34DD7AF4-E13D-4ADE-B6D5-0948550F6AA6}"/>
              </a:ext>
            </a:extLst>
          </p:cNvPr>
          <p:cNvSpPr>
            <a:spLocks noGrp="1" noChangeArrowheads="1"/>
          </p:cNvSpPr>
          <p:nvPr>
            <p:ph type="dt" sz="half" idx="10"/>
          </p:nvPr>
        </p:nvSpPr>
        <p:spPr>
          <a:ln/>
        </p:spPr>
        <p:txBody>
          <a:bodyPr/>
          <a:lstStyle>
            <a:lvl1pPr>
              <a:defRPr/>
            </a:lvl1pPr>
          </a:lstStyle>
          <a:p>
            <a:pPr>
              <a:defRPr/>
            </a:pPr>
            <a:endParaRPr lang="el-GR"/>
          </a:p>
        </p:txBody>
      </p:sp>
      <p:sp>
        <p:nvSpPr>
          <p:cNvPr id="4" name="Rectangle 5">
            <a:extLst>
              <a:ext uri="{FF2B5EF4-FFF2-40B4-BE49-F238E27FC236}">
                <a16:creationId xmlns:a16="http://schemas.microsoft.com/office/drawing/2014/main" id="{3924A80E-984E-4042-BD0C-C9F16163A3EF}"/>
              </a:ext>
            </a:extLst>
          </p:cNvPr>
          <p:cNvSpPr>
            <a:spLocks noGrp="1" noChangeArrowheads="1"/>
          </p:cNvSpPr>
          <p:nvPr>
            <p:ph type="ftr" sz="quarter" idx="11"/>
          </p:nvPr>
        </p:nvSpPr>
        <p:spPr>
          <a:ln/>
        </p:spPr>
        <p:txBody>
          <a:bodyPr/>
          <a:lstStyle>
            <a:lvl1pPr>
              <a:defRPr/>
            </a:lvl1pPr>
          </a:lstStyle>
          <a:p>
            <a:pPr>
              <a:defRPr/>
            </a:pPr>
            <a:endParaRPr lang="el-GR"/>
          </a:p>
        </p:txBody>
      </p:sp>
    </p:spTree>
    <p:extLst>
      <p:ext uri="{BB962C8B-B14F-4D97-AF65-F5344CB8AC3E}">
        <p14:creationId xmlns:p14="http://schemas.microsoft.com/office/powerpoint/2010/main" val="187934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97621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l-GR"/>
              <a:t>Στυλ κύριου τίτλου</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smtClean="0"/>
              <a:pPr/>
              <a:t>5/23/2019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56350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5/23/2019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20842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l-GR"/>
              <a:t>Στυλ κύριου τίτλου</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5/23/2019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01642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5/23/2019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66262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5/23/2019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97117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l-GR"/>
              <a:t>Στυλ κύριου τίτλου</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smtClean="0"/>
              <a:pPr/>
              <a:t>5/23/2019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86181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l-GR"/>
              <a:t>Στυλ κύριου τίτλου</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smtClean="0"/>
              <a:pPr/>
              <a:t>5/23/2019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09611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l-GR"/>
              <a:t>Στυλ κύριου τίτλου</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B61BEF0D-F0BB-DE4B-95CE-6DB70DBA9567}" type="datetimeFigureOut">
              <a:rPr lang="en-US" smtClean="0"/>
              <a:pPr/>
              <a:t>5/23/2019</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57F1E4F-1CFF-5643-939E-217C01CDF565}" type="slidenum">
              <a:rPr lang="en-US" smtClean="0"/>
              <a:pPr/>
              <a:t>‹#›</a:t>
            </a:fld>
            <a:endParaRPr lang="en-US" dirty="0"/>
          </a:p>
        </p:txBody>
      </p:sp>
      <p:pic>
        <p:nvPicPr>
          <p:cNvPr id="8" name="Picture 8"/>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299337" y="177800"/>
            <a:ext cx="431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9464304"/>
      </p:ext>
    </p:extLst>
  </p:cSld>
  <p:clrMap bg1="dk1" tx1="lt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oleObject" Target="../embeddings/oleObject3.bin"/><Relationship Id="rId7"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microsoft.com/office/2007/relationships/hdphoto" Target="../media/hdphoto3.wdp"/><Relationship Id="rId5" Type="http://schemas.openxmlformats.org/officeDocument/2006/relationships/image" Target="../media/image15.png"/><Relationship Id="rId4" Type="http://schemas.openxmlformats.org/officeDocument/2006/relationships/image" Target="../media/image17.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8.emf"/></Relationships>
</file>

<file path=ppt/slides/_rels/slide1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20.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22.emf"/><Relationship Id="rId5" Type="http://schemas.openxmlformats.org/officeDocument/2006/relationships/customXml" Target="../ink/ink1.xml"/><Relationship Id="rId4" Type="http://schemas.openxmlformats.org/officeDocument/2006/relationships/image" Target="../media/image21.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23.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24.emf"/></Relationships>
</file>

<file path=ppt/slides/_rels/slide1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26.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27.emf"/></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29.emf"/><Relationship Id="rId4" Type="http://schemas.openxmlformats.org/officeDocument/2006/relationships/oleObject" Target="../embeddings/oleObject11.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30.emf"/><Relationship Id="rId4" Type="http://schemas.openxmlformats.org/officeDocument/2006/relationships/oleObject" Target="../embeddings/oleObject12.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31.emf"/><Relationship Id="rId4" Type="http://schemas.openxmlformats.org/officeDocument/2006/relationships/oleObject" Target="../embeddings/oleObject13.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33.emf"/><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customXml" Target="../ink/ink2.xml"/><Relationship Id="rId5" Type="http://schemas.openxmlformats.org/officeDocument/2006/relationships/image" Target="../media/image32.emf"/><Relationship Id="rId4" Type="http://schemas.openxmlformats.org/officeDocument/2006/relationships/oleObject" Target="../embeddings/oleObject14.bin"/></Relationships>
</file>

<file path=ppt/slides/_rels/slide25.xml.rels><?xml version="1.0" encoding="UTF-8" standalone="yes"?>
<Relationships xmlns="http://schemas.openxmlformats.org/package/2006/relationships"><Relationship Id="rId8" Type="http://schemas.openxmlformats.org/officeDocument/2006/relationships/customXml" Target="../ink/ink5.xml"/><Relationship Id="rId3" Type="http://schemas.openxmlformats.org/officeDocument/2006/relationships/oleObject" Target="../embeddings/oleObject15.bin"/><Relationship Id="rId7" Type="http://schemas.openxmlformats.org/officeDocument/2006/relationships/customXml" Target="../ink/ink4.xml"/><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35.emf"/><Relationship Id="rId5" Type="http://schemas.openxmlformats.org/officeDocument/2006/relationships/customXml" Target="../ink/ink3.xml"/><Relationship Id="rId4" Type="http://schemas.openxmlformats.org/officeDocument/2006/relationships/image" Target="../media/image34.emf"/><Relationship Id="rId9" Type="http://schemas.openxmlformats.org/officeDocument/2006/relationships/image" Target="../media/image36.emf"/></Relationships>
</file>

<file path=ppt/slides/_rels/slide26.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8.xml"/><Relationship Id="rId1" Type="http://schemas.openxmlformats.org/officeDocument/2006/relationships/vmlDrawing" Target="../drawings/vmlDrawing16.vml"/><Relationship Id="rId4" Type="http://schemas.openxmlformats.org/officeDocument/2006/relationships/image" Target="../media/image37.emf"/></Relationships>
</file>

<file path=ppt/slides/_rels/slide28.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17.vml"/><Relationship Id="rId4" Type="http://schemas.openxmlformats.org/officeDocument/2006/relationships/image" Target="../media/image39.emf"/></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18.vml"/><Relationship Id="rId4" Type="http://schemas.openxmlformats.org/officeDocument/2006/relationships/image" Target="../media/image40.emf"/></Relationships>
</file>

<file path=ppt/slides/_rels/slide31.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image" Target="../media/image41.emf"/><Relationship Id="rId5" Type="http://schemas.openxmlformats.org/officeDocument/2006/relationships/oleObject" Target="../embeddings/oleObject19.bin"/><Relationship Id="rId4" Type="http://schemas.openxmlformats.org/officeDocument/2006/relationships/image" Target="../media/image43.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20.vml"/><Relationship Id="rId4" Type="http://schemas.openxmlformats.org/officeDocument/2006/relationships/image" Target="../media/image42.e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21.vml"/><Relationship Id="rId4" Type="http://schemas.openxmlformats.org/officeDocument/2006/relationships/image" Target="../media/image44.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22.vml"/><Relationship Id="rId4" Type="http://schemas.openxmlformats.org/officeDocument/2006/relationships/image" Target="../media/image45.emf"/></Relationships>
</file>

<file path=ppt/slides/_rels/slide35.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18.xml"/><Relationship Id="rId1" Type="http://schemas.openxmlformats.org/officeDocument/2006/relationships/vmlDrawing" Target="../drawings/vmlDrawing23.vml"/><Relationship Id="rId4" Type="http://schemas.openxmlformats.org/officeDocument/2006/relationships/image" Target="../media/image47.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8.xml"/><Relationship Id="rId1" Type="http://schemas.openxmlformats.org/officeDocument/2006/relationships/vmlDrawing" Target="../drawings/vmlDrawing24.vml"/><Relationship Id="rId4" Type="http://schemas.openxmlformats.org/officeDocument/2006/relationships/image" Target="../media/image48.e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7.xml"/><Relationship Id="rId1" Type="http://schemas.openxmlformats.org/officeDocument/2006/relationships/vmlDrawing" Target="../drawings/vmlDrawing25.vml"/><Relationship Id="rId4" Type="http://schemas.openxmlformats.org/officeDocument/2006/relationships/image" Target="../media/image49.e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18.xml"/><Relationship Id="rId1" Type="http://schemas.openxmlformats.org/officeDocument/2006/relationships/vmlDrawing" Target="../drawings/vmlDrawing26.vml"/><Relationship Id="rId4" Type="http://schemas.openxmlformats.org/officeDocument/2006/relationships/image" Target="../media/image50.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0.emf"/></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7.xml"/><Relationship Id="rId1" Type="http://schemas.openxmlformats.org/officeDocument/2006/relationships/vmlDrawing" Target="../drawings/vmlDrawing27.vml"/><Relationship Id="rId4" Type="http://schemas.openxmlformats.org/officeDocument/2006/relationships/image" Target="../media/image51.e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7.xml"/><Relationship Id="rId1" Type="http://schemas.openxmlformats.org/officeDocument/2006/relationships/vmlDrawing" Target="../drawings/vmlDrawing28.vml"/><Relationship Id="rId6" Type="http://schemas.openxmlformats.org/officeDocument/2006/relationships/image" Target="../media/image53.emf"/><Relationship Id="rId5" Type="http://schemas.openxmlformats.org/officeDocument/2006/relationships/customXml" Target="../ink/ink7.xml"/><Relationship Id="rId4" Type="http://schemas.openxmlformats.org/officeDocument/2006/relationships/image" Target="../media/image52.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image" Target="../media/image55.emf"/><Relationship Id="rId5" Type="http://schemas.openxmlformats.org/officeDocument/2006/relationships/customXml" Target="../ink/ink8.xml"/><Relationship Id="rId4" Type="http://schemas.openxmlformats.org/officeDocument/2006/relationships/image" Target="../media/image54.emf"/></Relationships>
</file>

<file path=ppt/slides/_rels/slide4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57.emf"/><Relationship Id="rId2" Type="http://schemas.openxmlformats.org/officeDocument/2006/relationships/slideLayout" Target="../slideLayouts/slideLayout7.xml"/><Relationship Id="rId1" Type="http://schemas.openxmlformats.org/officeDocument/2006/relationships/vmlDrawing" Target="../drawings/vmlDrawing30.vml"/><Relationship Id="rId6" Type="http://schemas.openxmlformats.org/officeDocument/2006/relationships/oleObject" Target="../embeddings/oleObject31.bin"/><Relationship Id="rId5" Type="http://schemas.openxmlformats.org/officeDocument/2006/relationships/image" Target="../media/image56.emf"/><Relationship Id="rId4" Type="http://schemas.openxmlformats.org/officeDocument/2006/relationships/oleObject" Target="../embeddings/oleObject30.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31.vml"/><Relationship Id="rId5" Type="http://schemas.openxmlformats.org/officeDocument/2006/relationships/image" Target="../media/image58.emf"/><Relationship Id="rId4" Type="http://schemas.openxmlformats.org/officeDocument/2006/relationships/oleObject" Target="../embeddings/oleObject32.bin"/></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7.xml"/><Relationship Id="rId1" Type="http://schemas.openxmlformats.org/officeDocument/2006/relationships/vmlDrawing" Target="../drawings/vmlDrawing32.vml"/><Relationship Id="rId4" Type="http://schemas.openxmlformats.org/officeDocument/2006/relationships/image" Target="../media/image59.emf"/></Relationships>
</file>

<file path=ppt/slides/_rels/slide49.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11.emf"/></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36.bin"/><Relationship Id="rId3" Type="http://schemas.openxmlformats.org/officeDocument/2006/relationships/notesSlide" Target="../notesSlides/notesSlide7.xml"/><Relationship Id="rId7" Type="http://schemas.openxmlformats.org/officeDocument/2006/relationships/image" Target="../media/image62.emf"/><Relationship Id="rId2" Type="http://schemas.openxmlformats.org/officeDocument/2006/relationships/slideLayout" Target="../slideLayouts/slideLayout7.xml"/><Relationship Id="rId1" Type="http://schemas.openxmlformats.org/officeDocument/2006/relationships/vmlDrawing" Target="../drawings/vmlDrawing33.vml"/><Relationship Id="rId6" Type="http://schemas.openxmlformats.org/officeDocument/2006/relationships/oleObject" Target="../embeddings/oleObject35.bin"/><Relationship Id="rId5" Type="http://schemas.openxmlformats.org/officeDocument/2006/relationships/image" Target="../media/image61.emf"/><Relationship Id="rId4" Type="http://schemas.openxmlformats.org/officeDocument/2006/relationships/oleObject" Target="../embeddings/oleObject34.bin"/><Relationship Id="rId9" Type="http://schemas.openxmlformats.org/officeDocument/2006/relationships/image" Target="../media/image63.emf"/></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34.vml"/><Relationship Id="rId5" Type="http://schemas.openxmlformats.org/officeDocument/2006/relationships/image" Target="../media/image64.emf"/><Relationship Id="rId4" Type="http://schemas.openxmlformats.org/officeDocument/2006/relationships/oleObject" Target="../embeddings/oleObject37.bin"/></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chart" Target="../charts/chart2.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hart" Target="../charts/chart4.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6.pn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9"/>
          <p:cNvSpPr>
            <a:spLocks noChangeArrowheads="1"/>
          </p:cNvSpPr>
          <p:nvPr/>
        </p:nvSpPr>
        <p:spPr bwMode="auto">
          <a:xfrm>
            <a:off x="5330285" y="640729"/>
            <a:ext cx="6480989" cy="276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algn="r" eaLnBrk="1" hangingPunct="1">
              <a:lnSpc>
                <a:spcPct val="110000"/>
              </a:lnSpc>
              <a:spcBef>
                <a:spcPct val="30000"/>
              </a:spcBef>
              <a:buClr>
                <a:schemeClr val="folHlink"/>
              </a:buClr>
              <a:buSzPct val="150000"/>
              <a:buFont typeface="Wingdings" panose="05000000000000000000" pitchFamily="2" charset="2"/>
              <a:buNone/>
            </a:pPr>
            <a:r>
              <a:rPr lang="el-GR" altLang="el-GR" sz="1200" i="1" dirty="0">
                <a:solidFill>
                  <a:schemeClr val="tx2">
                    <a:lumMod val="75000"/>
                  </a:schemeClr>
                </a:solidFill>
              </a:rPr>
              <a:t>Εμπιστευτικό</a:t>
            </a:r>
            <a:endParaRPr lang="en-GB" altLang="el-GR" sz="1100" i="1" dirty="0">
              <a:solidFill>
                <a:schemeClr val="tx2">
                  <a:lumMod val="75000"/>
                </a:schemeClr>
              </a:solidFill>
            </a:endParaRPr>
          </a:p>
        </p:txBody>
      </p:sp>
      <p:pic>
        <p:nvPicPr>
          <p:cNvPr id="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337" y="177800"/>
            <a:ext cx="431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6" name="Picture 10" descr="ÎÏÎ¿ÏÎ­Î»ÎµÏÎ¼Î± ÎµÎ¹ÎºÏÎ½Î±Ï Î³Î¹Î± ÏÎ±ÏÎ¬Î¸ÏÏÎ¿ ÏÏÎ¿Î½ ÎºÏÏÎ¼Î¿"/>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50" y="0"/>
            <a:ext cx="12168250" cy="6733308"/>
          </a:xfrm>
          <a:prstGeom prst="rect">
            <a:avLst/>
          </a:prstGeom>
          <a:noFill/>
          <a:effectLst>
            <a:softEdge rad="215900"/>
          </a:effectLst>
          <a:extLst>
            <a:ext uri="{909E8E84-426E-40DD-AFC4-6F175D3DCCD1}">
              <a14:hiddenFill xmlns:a14="http://schemas.microsoft.com/office/drawing/2010/main">
                <a:solidFill>
                  <a:srgbClr val="FFFFFF"/>
                </a:solidFill>
              </a14:hiddenFill>
            </a:ext>
          </a:extLst>
        </p:spPr>
      </p:pic>
      <p:sp>
        <p:nvSpPr>
          <p:cNvPr id="14" name="Rectangle 6"/>
          <p:cNvSpPr>
            <a:spLocks noGrp="1" noChangeArrowheads="1"/>
          </p:cNvSpPr>
          <p:nvPr>
            <p:ph type="ctrTitle"/>
          </p:nvPr>
        </p:nvSpPr>
        <p:spPr bwMode="auto">
          <a:xfrm>
            <a:off x="0" y="5667673"/>
            <a:ext cx="12192000" cy="1200329"/>
          </a:xfrm>
          <a:prstGeom prst="rect">
            <a:avLst/>
          </a:prstGeom>
          <a:solidFill>
            <a:schemeClr val="bg2">
              <a:lumMod val="10000"/>
              <a:lumOff val="90000"/>
              <a:alpha val="63000"/>
            </a:schemeClr>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3600" b="0" i="0" u="none" strike="noStrike" cap="none" normalizeH="0" baseline="0" dirty="0">
                <a:ln>
                  <a:noFill/>
                </a:ln>
                <a:solidFill>
                  <a:schemeClr val="bg2">
                    <a:lumMod val="90000"/>
                    <a:lumOff val="10000"/>
                  </a:schemeClr>
                </a:solidFill>
                <a:effectLst/>
                <a:latin typeface="Arial" panose="020B0604020202020204" pitchFamily="34" charset="0"/>
                <a:cs typeface="Arial" panose="020B0604020202020204" pitchFamily="34" charset="0"/>
              </a:rPr>
              <a:t>Ποσοτική πανελλαδική έρευνα </a:t>
            </a:r>
            <a:br>
              <a:rPr kumimoji="0" lang="el-GR" altLang="el-GR" sz="3600" b="0" i="0" u="none" strike="noStrike" cap="none" normalizeH="0" baseline="0" dirty="0">
                <a:ln>
                  <a:noFill/>
                </a:ln>
                <a:solidFill>
                  <a:schemeClr val="bg2">
                    <a:lumMod val="90000"/>
                    <a:lumOff val="10000"/>
                  </a:schemeClr>
                </a:solidFill>
                <a:effectLst/>
                <a:latin typeface="Arial" panose="020B0604020202020204" pitchFamily="34" charset="0"/>
                <a:cs typeface="Arial" panose="020B0604020202020204" pitchFamily="34" charset="0"/>
              </a:rPr>
            </a:br>
            <a:r>
              <a:rPr kumimoji="0" lang="el-GR" altLang="el-GR" sz="3600" b="0" i="0" u="none" strike="noStrike" cap="none" normalizeH="0" baseline="0" dirty="0">
                <a:ln>
                  <a:noFill/>
                </a:ln>
                <a:solidFill>
                  <a:schemeClr val="bg2">
                    <a:lumMod val="90000"/>
                    <a:lumOff val="10000"/>
                  </a:schemeClr>
                </a:solidFill>
                <a:effectLst/>
                <a:latin typeface="Arial" panose="020B0604020202020204" pitchFamily="34" charset="0"/>
                <a:cs typeface="Arial" panose="020B0604020202020204" pitchFamily="34" charset="0"/>
              </a:rPr>
              <a:t>για την ανάγνωση</a:t>
            </a:r>
            <a:endParaRPr kumimoji="0" lang="el-GR" altLang="el-GR" sz="1800" b="0" i="0" u="none" strike="noStrike" cap="none" normalizeH="0" baseline="0" dirty="0">
              <a:ln>
                <a:noFill/>
              </a:ln>
              <a:solidFill>
                <a:schemeClr val="bg2">
                  <a:lumMod val="90000"/>
                  <a:lumOff val="10000"/>
                </a:schemeClr>
              </a:solidFill>
              <a:effectLst/>
              <a:latin typeface="Arial" panose="020B0604020202020204" pitchFamily="34" charset="0"/>
            </a:endParaRPr>
          </a:p>
        </p:txBody>
      </p:sp>
      <p:sp>
        <p:nvSpPr>
          <p:cNvPr id="15" name="Rectangle 19"/>
          <p:cNvSpPr>
            <a:spLocks noChangeArrowheads="1"/>
          </p:cNvSpPr>
          <p:nvPr/>
        </p:nvSpPr>
        <p:spPr bwMode="auto">
          <a:xfrm>
            <a:off x="1317431" y="6025980"/>
            <a:ext cx="1087456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algn="r" eaLnBrk="1" hangingPunct="1">
              <a:buClr>
                <a:schemeClr val="folHlink"/>
              </a:buClr>
              <a:buSzPct val="150000"/>
              <a:buFont typeface="Wingdings" panose="05000000000000000000" pitchFamily="2" charset="2"/>
              <a:buNone/>
            </a:pPr>
            <a:r>
              <a:rPr lang="el-GR" altLang="el-GR" sz="1600" dirty="0">
                <a:solidFill>
                  <a:schemeClr val="bg2">
                    <a:lumMod val="90000"/>
                    <a:lumOff val="10000"/>
                  </a:schemeClr>
                </a:solidFill>
              </a:rPr>
              <a:t>Χορηγοί</a:t>
            </a:r>
          </a:p>
          <a:p>
            <a:pPr algn="r" eaLnBrk="1" hangingPunct="1">
              <a:buClr>
                <a:schemeClr val="folHlink"/>
              </a:buClr>
              <a:buSzPct val="150000"/>
              <a:buFont typeface="Wingdings" panose="05000000000000000000" pitchFamily="2" charset="2"/>
              <a:buNone/>
            </a:pPr>
            <a:r>
              <a:rPr lang="en-GB" altLang="el-GR" sz="1600" dirty="0">
                <a:solidFill>
                  <a:schemeClr val="bg2">
                    <a:lumMod val="90000"/>
                    <a:lumOff val="10000"/>
                  </a:schemeClr>
                </a:solidFill>
              </a:rPr>
              <a:t>qed research institute</a:t>
            </a:r>
          </a:p>
          <a:p>
            <a:pPr algn="r" eaLnBrk="1" hangingPunct="1">
              <a:buClr>
                <a:schemeClr val="folHlink"/>
              </a:buClr>
              <a:buSzPct val="150000"/>
              <a:buFont typeface="Wingdings" panose="05000000000000000000" pitchFamily="2" charset="2"/>
              <a:buNone/>
            </a:pPr>
            <a:r>
              <a:rPr lang="el-GR" altLang="el-GR" sz="1600" dirty="0">
                <a:solidFill>
                  <a:schemeClr val="bg2">
                    <a:lumMod val="90000"/>
                    <a:lumOff val="10000"/>
                  </a:schemeClr>
                </a:solidFill>
              </a:rPr>
              <a:t>Εφημερίδα το Βήμα </a:t>
            </a:r>
            <a:endParaRPr lang="en-GB" altLang="el-GR" sz="1600" dirty="0">
              <a:solidFill>
                <a:schemeClr val="bg2">
                  <a:lumMod val="90000"/>
                  <a:lumOff val="10000"/>
                </a:schemeClr>
              </a:solidFill>
            </a:endParaRPr>
          </a:p>
        </p:txBody>
      </p:sp>
      <p:pic>
        <p:nvPicPr>
          <p:cNvPr id="1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198" y="208929"/>
            <a:ext cx="431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1014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777875" y="55509"/>
            <a:ext cx="11277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defPPr>
              <a:defRPr lang="en-US"/>
            </a:defPPr>
            <a:lvl1pPr>
              <a:lnSpc>
                <a:spcPct val="110000"/>
              </a:lnSpc>
              <a:spcBef>
                <a:spcPct val="30000"/>
              </a:spcBef>
              <a:buClr>
                <a:schemeClr val="folHlink"/>
              </a:buClr>
              <a:buSzPct val="150000"/>
              <a:buFont typeface="Wingdings" panose="05000000000000000000" pitchFamily="2" charset="2"/>
              <a:buNone/>
              <a:defRPr sz="2000">
                <a:solidFill>
                  <a:schemeClr val="accent2">
                    <a:lumMod val="60000"/>
                    <a:lumOff val="40000"/>
                  </a:schemeClr>
                </a:solidFill>
                <a:latin typeface="Verdana" panose="020B0604030504040204" pitchFamily="34" charset="0"/>
                <a:cs typeface="Arial" panose="020B0604020202020204" pitchFamily="34" charset="0"/>
              </a:defRPr>
            </a:lvl1pPr>
            <a:lvl2pPr marL="742950" indent="-285750">
              <a:defRPr sz="1400">
                <a:latin typeface="Verdana" panose="020B0604030504040204" pitchFamily="34" charset="0"/>
                <a:cs typeface="Arial" panose="020B0604020202020204" pitchFamily="34" charset="0"/>
              </a:defRPr>
            </a:lvl2pPr>
            <a:lvl3pPr marL="1143000" indent="-228600">
              <a:defRPr sz="1400">
                <a:latin typeface="Verdana" panose="020B0604030504040204" pitchFamily="34" charset="0"/>
                <a:cs typeface="Arial" panose="020B0604020202020204" pitchFamily="34" charset="0"/>
              </a:defRPr>
            </a:lvl3pPr>
            <a:lvl4pPr marL="1600200" indent="-228600">
              <a:defRPr sz="1400">
                <a:latin typeface="Verdana" panose="020B0604030504040204" pitchFamily="34" charset="0"/>
                <a:cs typeface="Arial" panose="020B0604020202020204" pitchFamily="34" charset="0"/>
              </a:defRPr>
            </a:lvl4pPr>
            <a:lvl5pPr marL="2057400" indent="-228600">
              <a:defRPr sz="1400">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latin typeface="Verdana" panose="020B0604030504040204" pitchFamily="34" charset="0"/>
                <a:cs typeface="Arial" panose="020B0604020202020204" pitchFamily="34" charset="0"/>
              </a:defRPr>
            </a:lvl9pPr>
          </a:lstStyle>
          <a:p>
            <a:r>
              <a:rPr lang="el-GR" altLang="el-GR" dirty="0"/>
              <a:t>Αναγνώστες ανά φύλο και ηλικία :Οι άνδρες μειώνουν πολύ την ανάγνωση βιβλίων στις παραγωγικές ηλικίες, μεταξύ 35-54 χρ. Οι γυναίκες τη μειώνουν μετά τα 65 χρ.  </a:t>
            </a:r>
          </a:p>
        </p:txBody>
      </p:sp>
      <p:sp>
        <p:nvSpPr>
          <p:cNvPr id="8" name="Text Box 4"/>
          <p:cNvSpPr txBox="1">
            <a:spLocks noChangeArrowheads="1"/>
          </p:cNvSpPr>
          <p:nvPr/>
        </p:nvSpPr>
        <p:spPr bwMode="auto">
          <a:xfrm>
            <a:off x="6594475" y="5961063"/>
            <a:ext cx="349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algn="r" eaLnBrk="1" hangingPunct="1">
              <a:spcBef>
                <a:spcPct val="50000"/>
              </a:spcBef>
            </a:pPr>
            <a:r>
              <a:rPr lang="el-GR" altLang="el-GR" b="1" i="1">
                <a:solidFill>
                  <a:srgbClr val="404040"/>
                </a:solidFill>
                <a:latin typeface="Arial" panose="020B0604020202020204" pitchFamily="34" charset="0"/>
              </a:rPr>
              <a:t>%</a:t>
            </a:r>
          </a:p>
        </p:txBody>
      </p:sp>
      <p:graphicFrame>
        <p:nvGraphicFramePr>
          <p:cNvPr id="11" name="Object 2"/>
          <p:cNvGraphicFramePr>
            <a:graphicFrameLocks noGrp="1" noChangeAspect="1"/>
          </p:cNvGraphicFramePr>
          <p:nvPr>
            <p:ph/>
            <p:extLst>
              <p:ext uri="{D42A27DB-BD31-4B8C-83A1-F6EECF244321}">
                <p14:modId xmlns:p14="http://schemas.microsoft.com/office/powerpoint/2010/main" val="1598468500"/>
              </p:ext>
            </p:extLst>
          </p:nvPr>
        </p:nvGraphicFramePr>
        <p:xfrm>
          <a:off x="2790825" y="1133475"/>
          <a:ext cx="8639175" cy="5287963"/>
        </p:xfrm>
        <a:graphic>
          <a:graphicData uri="http://schemas.openxmlformats.org/presentationml/2006/ole">
            <mc:AlternateContent xmlns:mc="http://schemas.openxmlformats.org/markup-compatibility/2006">
              <mc:Choice xmlns:v="urn:schemas-microsoft-com:vml" Requires="v">
                <p:oleObj spid="_x0000_s10250" name="Chart" r:id="rId3" imgW="9525000" imgH="5829300" progId="MSGraph.Chart.8">
                  <p:embed followColorScheme="full"/>
                </p:oleObj>
              </mc:Choice>
              <mc:Fallback>
                <p:oleObj name="Chart" r:id="rId3" imgW="9525000" imgH="5829300" progId="MSGraph.Chart.8">
                  <p:embed followColorScheme="full"/>
                  <p:pic>
                    <p:nvPicPr>
                      <p:cNvPr id="54277" name="Object 2"/>
                      <p:cNvPicPr>
                        <a:picLocks noChangeAspect="1" noChangeArrowheads="1"/>
                      </p:cNvPicPr>
                      <p:nvPr/>
                    </p:nvPicPr>
                    <p:blipFill>
                      <a:blip r:embed="rId4"/>
                      <a:srcRect/>
                      <a:stretch>
                        <a:fillRect/>
                      </a:stretch>
                    </p:blipFill>
                    <p:spPr bwMode="auto">
                      <a:xfrm>
                        <a:off x="2790825" y="1133475"/>
                        <a:ext cx="8639175" cy="528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Text Box 4"/>
          <p:cNvSpPr txBox="1">
            <a:spLocks noChangeArrowheads="1"/>
          </p:cNvSpPr>
          <p:nvPr/>
        </p:nvSpPr>
        <p:spPr bwMode="auto">
          <a:xfrm>
            <a:off x="6746875" y="6113463"/>
            <a:ext cx="349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algn="r" eaLnBrk="1" hangingPunct="1">
              <a:spcBef>
                <a:spcPct val="50000"/>
              </a:spcBef>
            </a:pPr>
            <a:r>
              <a:rPr lang="el-GR" altLang="el-GR" b="1" i="1">
                <a:solidFill>
                  <a:srgbClr val="404040"/>
                </a:solidFill>
                <a:latin typeface="Arial" panose="020B0604020202020204" pitchFamily="34" charset="0"/>
              </a:rPr>
              <a:t>%</a:t>
            </a:r>
          </a:p>
        </p:txBody>
      </p:sp>
      <p:pic>
        <p:nvPicPr>
          <p:cNvPr id="9" name="Picture 8" descr="ÎÏÎ¿ÏÎ­Î»ÎµÏÎ¼Î± ÎµÎ¹ÎºÏÎ½Î±Ï Î³Î¹Î± woman clipar black and white transparent"/>
          <p:cNvPicPr>
            <a:picLocks noChangeAspect="1" noChangeArrowheads="1"/>
          </p:cNvPicPr>
          <p:nvPr/>
        </p:nvPicPr>
        <p:blipFill>
          <a:blip r:embed="rId5">
            <a:extLst>
              <a:ext uri="{BEBA8EAE-BF5A-486C-A8C5-ECC9F3942E4B}">
                <a14:imgProps xmlns:a14="http://schemas.microsoft.com/office/drawing/2010/main">
                  <a14:imgLayer r:embed="rId6">
                    <a14:imgEffect>
                      <a14:artisticCrisscrossEtching trans="48000"/>
                    </a14:imgEffect>
                  </a14:imgLayer>
                </a14:imgProps>
              </a:ext>
              <a:ext uri="{28A0092B-C50C-407E-A947-70E740481C1C}">
                <a14:useLocalDpi xmlns:a14="http://schemas.microsoft.com/office/drawing/2010/main" val="0"/>
              </a:ext>
            </a:extLst>
          </a:blip>
          <a:srcRect/>
          <a:stretch>
            <a:fillRect/>
          </a:stretch>
        </p:blipFill>
        <p:spPr bwMode="auto">
          <a:xfrm>
            <a:off x="-1" y="1927449"/>
            <a:ext cx="3142859" cy="349957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ÎÏÎ¿ÏÎ­Î»ÎµÏÎ¼Î± ÎµÎ¹ÎºÏÎ½Î±Ï Î³Î¹Î± woman clipar black and white transparent"/>
          <p:cNvPicPr>
            <a:picLocks noChangeAspect="1" noChangeArrowheads="1"/>
          </p:cNvPicPr>
          <p:nvPr/>
        </p:nvPicPr>
        <p:blipFill>
          <a:blip r:embed="rId7">
            <a:extLst>
              <a:ext uri="{BEBA8EAE-BF5A-486C-A8C5-ECC9F3942E4B}">
                <a14:imgProps xmlns:a14="http://schemas.microsoft.com/office/drawing/2010/main">
                  <a14:imgLayer r:embed="rId8">
                    <a14:imgEffect>
                      <a14:artisticCrisscrossEtching trans="51000"/>
                    </a14:imgEffect>
                  </a14:imgLayer>
                </a14:imgProps>
              </a:ext>
              <a:ext uri="{28A0092B-C50C-407E-A947-70E740481C1C}">
                <a14:useLocalDpi xmlns:a14="http://schemas.microsoft.com/office/drawing/2010/main" val="0"/>
              </a:ext>
            </a:extLst>
          </a:blip>
          <a:srcRect/>
          <a:stretch>
            <a:fillRect/>
          </a:stretch>
        </p:blipFill>
        <p:spPr bwMode="auto">
          <a:xfrm>
            <a:off x="9918018" y="2445375"/>
            <a:ext cx="2137457" cy="3397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4583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2"/>
          <p:cNvGraphicFramePr>
            <a:graphicFrameLocks noGrp="1" noChangeAspect="1"/>
          </p:cNvGraphicFramePr>
          <p:nvPr>
            <p:ph idx="4294967295"/>
            <p:extLst>
              <p:ext uri="{D42A27DB-BD31-4B8C-83A1-F6EECF244321}">
                <p14:modId xmlns:p14="http://schemas.microsoft.com/office/powerpoint/2010/main" val="3392815412"/>
              </p:ext>
            </p:extLst>
          </p:nvPr>
        </p:nvGraphicFramePr>
        <p:xfrm>
          <a:off x="-19050" y="307975"/>
          <a:ext cx="12120563" cy="6499225"/>
        </p:xfrm>
        <a:graphic>
          <a:graphicData uri="http://schemas.openxmlformats.org/presentationml/2006/ole">
            <mc:AlternateContent xmlns:mc="http://schemas.openxmlformats.org/markup-compatibility/2006">
              <mc:Choice xmlns:v="urn:schemas-microsoft-com:vml" Requires="v">
                <p:oleObj spid="_x0000_s11273" name="Chart" r:id="rId3" imgW="9058343" imgH="4857750" progId="MSGraph.Chart.8">
                  <p:embed followColorScheme="full"/>
                </p:oleObj>
              </mc:Choice>
              <mc:Fallback>
                <p:oleObj name="Chart" r:id="rId3" imgW="9058343" imgH="4857750" progId="MSGraph.Chart.8">
                  <p:embed followColorScheme="full"/>
                  <p:pic>
                    <p:nvPicPr>
                      <p:cNvPr id="55298" name="Object 2"/>
                      <p:cNvPicPr>
                        <a:picLocks noGrp="1" noChangeAspect="1" noChangeArrowheads="1"/>
                      </p:cNvPicPr>
                      <p:nvPr/>
                    </p:nvPicPr>
                    <p:blipFill>
                      <a:blip r:embed="rId4"/>
                      <a:srcRect/>
                      <a:stretch>
                        <a:fillRect/>
                      </a:stretch>
                    </p:blipFill>
                    <p:spPr bwMode="auto">
                      <a:xfrm>
                        <a:off x="-19050" y="307975"/>
                        <a:ext cx="12120563" cy="649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 Box 5"/>
          <p:cNvSpPr txBox="1">
            <a:spLocks noChangeArrowheads="1"/>
          </p:cNvSpPr>
          <p:nvPr/>
        </p:nvSpPr>
        <p:spPr bwMode="auto">
          <a:xfrm>
            <a:off x="4117975" y="5657850"/>
            <a:ext cx="1387475" cy="369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eaLnBrk="1" hangingPunct="1"/>
            <a:r>
              <a:rPr lang="el-GR" altLang="el-GR" sz="1800" b="1" dirty="0">
                <a:solidFill>
                  <a:srgbClr val="FF6600"/>
                </a:solidFill>
                <a:latin typeface="Arial" panose="020B0604020202020204" pitchFamily="34" charset="0"/>
              </a:rPr>
              <a:t>ΜΟΡΦΩΣΗ</a:t>
            </a:r>
          </a:p>
        </p:txBody>
      </p:sp>
      <p:sp>
        <p:nvSpPr>
          <p:cNvPr id="6" name="Line 7"/>
          <p:cNvSpPr>
            <a:spLocks noChangeShapeType="1"/>
          </p:cNvSpPr>
          <p:nvPr/>
        </p:nvSpPr>
        <p:spPr bwMode="auto">
          <a:xfrm flipH="1" flipV="1">
            <a:off x="7127813" y="2811996"/>
            <a:ext cx="0" cy="3311525"/>
          </a:xfrm>
          <a:prstGeom prst="line">
            <a:avLst/>
          </a:prstGeom>
          <a:noFill/>
          <a:ln w="28575">
            <a:solidFill>
              <a:srgbClr val="969696"/>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l-GR"/>
          </a:p>
        </p:txBody>
      </p:sp>
      <p:sp>
        <p:nvSpPr>
          <p:cNvPr id="7" name="Line 7"/>
          <p:cNvSpPr>
            <a:spLocks noChangeShapeType="1"/>
          </p:cNvSpPr>
          <p:nvPr/>
        </p:nvSpPr>
        <p:spPr bwMode="auto">
          <a:xfrm flipH="1" flipV="1">
            <a:off x="2147250" y="2811996"/>
            <a:ext cx="0" cy="3311525"/>
          </a:xfrm>
          <a:prstGeom prst="line">
            <a:avLst/>
          </a:prstGeom>
          <a:noFill/>
          <a:ln w="28575">
            <a:solidFill>
              <a:srgbClr val="969696"/>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l-GR"/>
          </a:p>
        </p:txBody>
      </p:sp>
      <p:sp>
        <p:nvSpPr>
          <p:cNvPr id="8" name="Text Box 5"/>
          <p:cNvSpPr txBox="1">
            <a:spLocks noChangeArrowheads="1"/>
          </p:cNvSpPr>
          <p:nvPr/>
        </p:nvSpPr>
        <p:spPr bwMode="auto">
          <a:xfrm>
            <a:off x="8942388" y="5657850"/>
            <a:ext cx="2170112" cy="369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eaLnBrk="1" hangingPunct="1"/>
            <a:r>
              <a:rPr lang="el-GR" altLang="el-GR" sz="1800" b="1">
                <a:solidFill>
                  <a:srgbClr val="FF6600"/>
                </a:solidFill>
                <a:latin typeface="Arial" panose="020B0604020202020204" pitchFamily="34" charset="0"/>
              </a:rPr>
              <a:t>ΚΟΙΝΩΝΙΚΗ ΤΑΞΗ</a:t>
            </a:r>
          </a:p>
        </p:txBody>
      </p:sp>
      <p:sp>
        <p:nvSpPr>
          <p:cNvPr id="10" name="Text Box 3"/>
          <p:cNvSpPr txBox="1">
            <a:spLocks noChangeArrowheads="1"/>
          </p:cNvSpPr>
          <p:nvPr/>
        </p:nvSpPr>
        <p:spPr bwMode="auto">
          <a:xfrm>
            <a:off x="766763" y="-15741"/>
            <a:ext cx="114236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defPPr>
              <a:defRPr lang="en-US"/>
            </a:defPPr>
            <a:lvl1pPr>
              <a:lnSpc>
                <a:spcPct val="110000"/>
              </a:lnSpc>
              <a:spcBef>
                <a:spcPct val="30000"/>
              </a:spcBef>
              <a:buClr>
                <a:schemeClr val="folHlink"/>
              </a:buClr>
              <a:buSzPct val="150000"/>
              <a:buFont typeface="Wingdings" panose="05000000000000000000" pitchFamily="2" charset="2"/>
              <a:buNone/>
              <a:defRPr sz="2000">
                <a:solidFill>
                  <a:schemeClr val="accent2">
                    <a:lumMod val="60000"/>
                    <a:lumOff val="40000"/>
                  </a:schemeClr>
                </a:solidFill>
                <a:latin typeface="Verdana" panose="020B0604030504040204" pitchFamily="34" charset="0"/>
                <a:cs typeface="Arial" panose="020B0604020202020204" pitchFamily="34" charset="0"/>
              </a:defRPr>
            </a:lvl1pPr>
            <a:lvl2pPr marL="742950" indent="-285750">
              <a:defRPr sz="1400">
                <a:latin typeface="Verdana" panose="020B0604030504040204" pitchFamily="34" charset="0"/>
                <a:cs typeface="Arial" panose="020B0604020202020204" pitchFamily="34" charset="0"/>
              </a:defRPr>
            </a:lvl2pPr>
            <a:lvl3pPr marL="1143000" indent="-228600">
              <a:defRPr sz="1400">
                <a:latin typeface="Verdana" panose="020B0604030504040204" pitchFamily="34" charset="0"/>
                <a:cs typeface="Arial" panose="020B0604020202020204" pitchFamily="34" charset="0"/>
              </a:defRPr>
            </a:lvl3pPr>
            <a:lvl4pPr marL="1600200" indent="-228600">
              <a:defRPr sz="1400">
                <a:latin typeface="Verdana" panose="020B0604030504040204" pitchFamily="34" charset="0"/>
                <a:cs typeface="Arial" panose="020B0604020202020204" pitchFamily="34" charset="0"/>
              </a:defRPr>
            </a:lvl4pPr>
            <a:lvl5pPr marL="2057400" indent="-228600">
              <a:defRPr sz="1400">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latin typeface="Verdana" panose="020B0604030504040204" pitchFamily="34" charset="0"/>
                <a:cs typeface="Arial" panose="020B0604020202020204" pitchFamily="34" charset="0"/>
              </a:defRPr>
            </a:lvl9pPr>
          </a:lstStyle>
          <a:p>
            <a:r>
              <a:rPr lang="el-GR" altLang="el-GR" dirty="0"/>
              <a:t>Αναγνώστες ανά επίπεδο μόρφωσης και κοινωνικοοικονομικής τάξης: Το διάβασμα συσχετίζεται ευθέως με το επίπεδο μόρφωσης και κοινωνικοοικονομικής τάξης</a:t>
            </a:r>
          </a:p>
        </p:txBody>
      </p:sp>
      <p:graphicFrame>
        <p:nvGraphicFramePr>
          <p:cNvPr id="11" name="Group 56">
            <a:extLst>
              <a:ext uri="{FF2B5EF4-FFF2-40B4-BE49-F238E27FC236}">
                <a16:creationId xmlns:a16="http://schemas.microsoft.com/office/drawing/2014/main" id="{D443472E-6A43-45BA-A43D-94A879656713}"/>
              </a:ext>
            </a:extLst>
          </p:cNvPr>
          <p:cNvGraphicFramePr>
            <a:graphicFrameLocks noGrp="1"/>
          </p:cNvGraphicFramePr>
          <p:nvPr/>
        </p:nvGraphicFramePr>
        <p:xfrm>
          <a:off x="7391400" y="5137150"/>
          <a:ext cx="4464049" cy="244475"/>
        </p:xfrm>
        <a:graphic>
          <a:graphicData uri="http://schemas.openxmlformats.org/drawingml/2006/table">
            <a:tbl>
              <a:tblPr/>
              <a:tblGrid>
                <a:gridCol w="1488613">
                  <a:extLst>
                    <a:ext uri="{9D8B030D-6E8A-4147-A177-3AD203B41FA5}">
                      <a16:colId xmlns:a16="http://schemas.microsoft.com/office/drawing/2014/main" val="20000"/>
                    </a:ext>
                  </a:extLst>
                </a:gridCol>
                <a:gridCol w="1486823">
                  <a:extLst>
                    <a:ext uri="{9D8B030D-6E8A-4147-A177-3AD203B41FA5}">
                      <a16:colId xmlns:a16="http://schemas.microsoft.com/office/drawing/2014/main" val="20001"/>
                    </a:ext>
                  </a:extLst>
                </a:gridCol>
                <a:gridCol w="1488613">
                  <a:extLst>
                    <a:ext uri="{9D8B030D-6E8A-4147-A177-3AD203B41FA5}">
                      <a16:colId xmlns:a16="http://schemas.microsoft.com/office/drawing/2014/main" val="20002"/>
                    </a:ext>
                  </a:extLst>
                </a:gridCol>
              </a:tblGrid>
              <a:tr h="244475">
                <a:tc>
                  <a:txBody>
                    <a:bodyPr/>
                    <a:lstStyle>
                      <a:lvl1pPr>
                        <a:spcBef>
                          <a:spcPct val="20000"/>
                        </a:spcBef>
                        <a:buClr>
                          <a:schemeClr val="bg2"/>
                        </a:buClr>
                        <a:buSzPct val="75000"/>
                        <a:buFont typeface="Wingdings" pitchFamily="2" charset="2"/>
                        <a:defRPr sz="2400">
                          <a:solidFill>
                            <a:schemeClr val="tx1"/>
                          </a:solidFill>
                          <a:latin typeface="Verdana" pitchFamily="34" charset="0"/>
                          <a:cs typeface="Arial" charset="0"/>
                        </a:defRPr>
                      </a:lvl1pPr>
                      <a:lvl2pPr>
                        <a:spcBef>
                          <a:spcPct val="20000"/>
                        </a:spcBef>
                        <a:buClr>
                          <a:schemeClr val="tx2"/>
                        </a:buClr>
                        <a:buSzPct val="75000"/>
                        <a:buFont typeface="Wingdings" pitchFamily="2" charset="2"/>
                        <a:defRPr sz="2000">
                          <a:solidFill>
                            <a:schemeClr val="tx1"/>
                          </a:solidFill>
                          <a:latin typeface="Verdana" pitchFamily="34" charset="0"/>
                          <a:cs typeface="Arial" charset="0"/>
                        </a:defRPr>
                      </a:lvl2pPr>
                      <a:lvl3pPr>
                        <a:spcBef>
                          <a:spcPct val="20000"/>
                        </a:spcBef>
                        <a:buClr>
                          <a:schemeClr val="accent1"/>
                        </a:buClr>
                        <a:buSzPct val="65000"/>
                        <a:buFont typeface="Wingdings" pitchFamily="2" charset="2"/>
                        <a:defRPr>
                          <a:solidFill>
                            <a:schemeClr val="tx1"/>
                          </a:solidFill>
                          <a:latin typeface="Verdana" pitchFamily="34" charset="0"/>
                          <a:cs typeface="Arial" charset="0"/>
                        </a:defRPr>
                      </a:lvl3pPr>
                      <a:lvl4pPr>
                        <a:spcBef>
                          <a:spcPct val="20000"/>
                        </a:spcBef>
                        <a:buClr>
                          <a:schemeClr val="bg2"/>
                        </a:buClr>
                        <a:buFont typeface="Wingdings" pitchFamily="2" charset="2"/>
                        <a:defRPr sz="1600">
                          <a:solidFill>
                            <a:schemeClr val="tx1"/>
                          </a:solidFill>
                          <a:latin typeface="Verdana" pitchFamily="34" charset="0"/>
                          <a:cs typeface="Arial" charset="0"/>
                        </a:defRPr>
                      </a:lvl4pPr>
                      <a:lvl5pPr>
                        <a:spcBef>
                          <a:spcPct val="20000"/>
                        </a:spcBef>
                        <a:buClr>
                          <a:schemeClr val="tx2"/>
                        </a:buClr>
                        <a:buSzPct val="80000"/>
                        <a:buFont typeface="Wingdings" pitchFamily="2" charset="2"/>
                        <a:defRPr sz="1600">
                          <a:solidFill>
                            <a:schemeClr val="tx1"/>
                          </a:solidFill>
                          <a:latin typeface="Verdana" pitchFamily="34" charset="0"/>
                          <a:cs typeface="Arial" charset="0"/>
                        </a:defRPr>
                      </a:lvl5pPr>
                      <a:lvl6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6pPr>
                      <a:lvl7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7pPr>
                      <a:lvl8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8pPr>
                      <a:lvl9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1000" b="0" i="0" u="none" strike="noStrike" cap="none" normalizeH="0" baseline="0" dirty="0">
                          <a:ln>
                            <a:noFill/>
                          </a:ln>
                          <a:solidFill>
                            <a:schemeClr val="tx1"/>
                          </a:solidFill>
                          <a:effectLst/>
                          <a:latin typeface="Arial" charset="0"/>
                          <a:cs typeface="Arial" charset="0"/>
                        </a:rPr>
                        <a:t>Ν=343</a:t>
                      </a:r>
                      <a:endParaRPr kumimoji="0" lang="el-GR" altLang="el-GR" sz="1400" b="0" i="0" u="none" strike="noStrike" cap="none" normalizeH="0" baseline="0" dirty="0">
                        <a:ln>
                          <a:noFill/>
                        </a:ln>
                        <a:solidFill>
                          <a:schemeClr val="tx1"/>
                        </a:solidFill>
                        <a:effectLst/>
                        <a:latin typeface="Verdana" pitchFamily="34" charset="0"/>
                        <a:cs typeface="Arial" charset="0"/>
                      </a:endParaRPr>
                    </a:p>
                  </a:txBody>
                  <a:tcPr marL="91431" marR="91431" anchor="ctr" horzOverflow="overflow">
                    <a:lnL cap="flat">
                      <a:noFill/>
                    </a:lnL>
                    <a:lnR>
                      <a:noFill/>
                    </a:lnR>
                    <a:lnT cap="flat">
                      <a:noFill/>
                    </a:lnT>
                    <a:lnB cap="flat">
                      <a:noFill/>
                    </a:lnB>
                    <a:lnTlToBr>
                      <a:noFill/>
                    </a:lnTlToBr>
                    <a:lnBlToTr>
                      <a:noFill/>
                    </a:lnBlToTr>
                    <a:noFill/>
                  </a:tcPr>
                </a:tc>
                <a:tc>
                  <a:txBody>
                    <a:bodyPr/>
                    <a:lstStyle>
                      <a:lvl1pPr>
                        <a:spcBef>
                          <a:spcPct val="20000"/>
                        </a:spcBef>
                        <a:buClr>
                          <a:schemeClr val="bg2"/>
                        </a:buClr>
                        <a:buSzPct val="75000"/>
                        <a:buFont typeface="Wingdings" pitchFamily="2" charset="2"/>
                        <a:defRPr sz="2400">
                          <a:solidFill>
                            <a:schemeClr val="tx1"/>
                          </a:solidFill>
                          <a:latin typeface="Verdana" pitchFamily="34" charset="0"/>
                          <a:cs typeface="Arial" charset="0"/>
                        </a:defRPr>
                      </a:lvl1pPr>
                      <a:lvl2pPr>
                        <a:spcBef>
                          <a:spcPct val="20000"/>
                        </a:spcBef>
                        <a:buClr>
                          <a:schemeClr val="tx2"/>
                        </a:buClr>
                        <a:buSzPct val="75000"/>
                        <a:buFont typeface="Wingdings" pitchFamily="2" charset="2"/>
                        <a:defRPr sz="2000">
                          <a:solidFill>
                            <a:schemeClr val="tx1"/>
                          </a:solidFill>
                          <a:latin typeface="Verdana" pitchFamily="34" charset="0"/>
                          <a:cs typeface="Arial" charset="0"/>
                        </a:defRPr>
                      </a:lvl2pPr>
                      <a:lvl3pPr>
                        <a:spcBef>
                          <a:spcPct val="20000"/>
                        </a:spcBef>
                        <a:buClr>
                          <a:schemeClr val="accent1"/>
                        </a:buClr>
                        <a:buSzPct val="65000"/>
                        <a:buFont typeface="Wingdings" pitchFamily="2" charset="2"/>
                        <a:defRPr>
                          <a:solidFill>
                            <a:schemeClr val="tx1"/>
                          </a:solidFill>
                          <a:latin typeface="Verdana" pitchFamily="34" charset="0"/>
                          <a:cs typeface="Arial" charset="0"/>
                        </a:defRPr>
                      </a:lvl3pPr>
                      <a:lvl4pPr>
                        <a:spcBef>
                          <a:spcPct val="20000"/>
                        </a:spcBef>
                        <a:buClr>
                          <a:schemeClr val="bg2"/>
                        </a:buClr>
                        <a:buFont typeface="Wingdings" pitchFamily="2" charset="2"/>
                        <a:defRPr sz="1600">
                          <a:solidFill>
                            <a:schemeClr val="tx1"/>
                          </a:solidFill>
                          <a:latin typeface="Verdana" pitchFamily="34" charset="0"/>
                          <a:cs typeface="Arial" charset="0"/>
                        </a:defRPr>
                      </a:lvl4pPr>
                      <a:lvl5pPr>
                        <a:spcBef>
                          <a:spcPct val="20000"/>
                        </a:spcBef>
                        <a:buClr>
                          <a:schemeClr val="tx2"/>
                        </a:buClr>
                        <a:buSzPct val="80000"/>
                        <a:buFont typeface="Wingdings" pitchFamily="2" charset="2"/>
                        <a:defRPr sz="1600">
                          <a:solidFill>
                            <a:schemeClr val="tx1"/>
                          </a:solidFill>
                          <a:latin typeface="Verdana" pitchFamily="34" charset="0"/>
                          <a:cs typeface="Arial" charset="0"/>
                        </a:defRPr>
                      </a:lvl5pPr>
                      <a:lvl6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6pPr>
                      <a:lvl7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7pPr>
                      <a:lvl8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8pPr>
                      <a:lvl9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1000" b="0" i="0" u="none" strike="noStrike" cap="none" normalizeH="0" baseline="0" dirty="0">
                          <a:ln>
                            <a:noFill/>
                          </a:ln>
                          <a:solidFill>
                            <a:schemeClr val="tx1"/>
                          </a:solidFill>
                          <a:effectLst/>
                          <a:latin typeface="Arial" charset="0"/>
                          <a:cs typeface="Arial" charset="0"/>
                        </a:rPr>
                        <a:t>Ν=986</a:t>
                      </a:r>
                      <a:endParaRPr kumimoji="0" lang="el-GR" altLang="el-GR" sz="1400" b="0" i="0" u="none" strike="noStrike" cap="none" normalizeH="0" baseline="0" dirty="0">
                        <a:ln>
                          <a:noFill/>
                        </a:ln>
                        <a:solidFill>
                          <a:schemeClr val="tx1"/>
                        </a:solidFill>
                        <a:effectLst/>
                        <a:latin typeface="Verdana" pitchFamily="34" charset="0"/>
                        <a:cs typeface="Arial" charset="0"/>
                      </a:endParaRPr>
                    </a:p>
                  </a:txBody>
                  <a:tcPr marL="91431" marR="91431" anchor="ctr" horzOverflow="overflow">
                    <a:lnL>
                      <a:noFill/>
                    </a:lnL>
                    <a:lnR>
                      <a:noFill/>
                    </a:lnR>
                    <a:lnT cap="flat">
                      <a:noFill/>
                    </a:lnT>
                    <a:lnB cap="flat">
                      <a:noFill/>
                    </a:lnB>
                    <a:lnTlToBr>
                      <a:noFill/>
                    </a:lnTlToBr>
                    <a:lnBlToTr>
                      <a:noFill/>
                    </a:lnBlToTr>
                    <a:noFill/>
                  </a:tcPr>
                </a:tc>
                <a:tc>
                  <a:txBody>
                    <a:bodyPr/>
                    <a:lstStyle>
                      <a:lvl1pPr>
                        <a:spcBef>
                          <a:spcPct val="20000"/>
                        </a:spcBef>
                        <a:buClr>
                          <a:schemeClr val="bg2"/>
                        </a:buClr>
                        <a:buSzPct val="75000"/>
                        <a:buFont typeface="Wingdings" pitchFamily="2" charset="2"/>
                        <a:defRPr sz="2400">
                          <a:solidFill>
                            <a:schemeClr val="tx1"/>
                          </a:solidFill>
                          <a:latin typeface="Verdana" pitchFamily="34" charset="0"/>
                          <a:cs typeface="Arial" charset="0"/>
                        </a:defRPr>
                      </a:lvl1pPr>
                      <a:lvl2pPr>
                        <a:spcBef>
                          <a:spcPct val="20000"/>
                        </a:spcBef>
                        <a:buClr>
                          <a:schemeClr val="tx2"/>
                        </a:buClr>
                        <a:buSzPct val="75000"/>
                        <a:buFont typeface="Wingdings" pitchFamily="2" charset="2"/>
                        <a:defRPr sz="2000">
                          <a:solidFill>
                            <a:schemeClr val="tx1"/>
                          </a:solidFill>
                          <a:latin typeface="Verdana" pitchFamily="34" charset="0"/>
                          <a:cs typeface="Arial" charset="0"/>
                        </a:defRPr>
                      </a:lvl2pPr>
                      <a:lvl3pPr>
                        <a:spcBef>
                          <a:spcPct val="20000"/>
                        </a:spcBef>
                        <a:buClr>
                          <a:schemeClr val="accent1"/>
                        </a:buClr>
                        <a:buSzPct val="65000"/>
                        <a:buFont typeface="Wingdings" pitchFamily="2" charset="2"/>
                        <a:defRPr>
                          <a:solidFill>
                            <a:schemeClr val="tx1"/>
                          </a:solidFill>
                          <a:latin typeface="Verdana" pitchFamily="34" charset="0"/>
                          <a:cs typeface="Arial" charset="0"/>
                        </a:defRPr>
                      </a:lvl3pPr>
                      <a:lvl4pPr>
                        <a:spcBef>
                          <a:spcPct val="20000"/>
                        </a:spcBef>
                        <a:buClr>
                          <a:schemeClr val="bg2"/>
                        </a:buClr>
                        <a:buFont typeface="Wingdings" pitchFamily="2" charset="2"/>
                        <a:defRPr sz="1600">
                          <a:solidFill>
                            <a:schemeClr val="tx1"/>
                          </a:solidFill>
                          <a:latin typeface="Verdana" pitchFamily="34" charset="0"/>
                          <a:cs typeface="Arial" charset="0"/>
                        </a:defRPr>
                      </a:lvl4pPr>
                      <a:lvl5pPr>
                        <a:spcBef>
                          <a:spcPct val="20000"/>
                        </a:spcBef>
                        <a:buClr>
                          <a:schemeClr val="tx2"/>
                        </a:buClr>
                        <a:buSzPct val="80000"/>
                        <a:buFont typeface="Wingdings" pitchFamily="2" charset="2"/>
                        <a:defRPr sz="1600">
                          <a:solidFill>
                            <a:schemeClr val="tx1"/>
                          </a:solidFill>
                          <a:latin typeface="Verdana" pitchFamily="34" charset="0"/>
                          <a:cs typeface="Arial" charset="0"/>
                        </a:defRPr>
                      </a:lvl5pPr>
                      <a:lvl6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6pPr>
                      <a:lvl7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7pPr>
                      <a:lvl8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8pPr>
                      <a:lvl9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1000" b="0" i="0" u="none" strike="noStrike" cap="none" normalizeH="0" baseline="0" dirty="0">
                          <a:ln>
                            <a:noFill/>
                          </a:ln>
                          <a:solidFill>
                            <a:schemeClr val="tx1"/>
                          </a:solidFill>
                          <a:effectLst/>
                          <a:latin typeface="Arial" charset="0"/>
                          <a:cs typeface="Arial" charset="0"/>
                        </a:rPr>
                        <a:t>Ν=345</a:t>
                      </a:r>
                      <a:endParaRPr kumimoji="0" lang="el-GR" altLang="el-GR" sz="1400" b="0" i="0" u="none" strike="noStrike" cap="none" normalizeH="0" baseline="0" dirty="0">
                        <a:ln>
                          <a:noFill/>
                        </a:ln>
                        <a:solidFill>
                          <a:schemeClr val="tx1"/>
                        </a:solidFill>
                        <a:effectLst/>
                        <a:latin typeface="Verdana" pitchFamily="34" charset="0"/>
                        <a:cs typeface="Arial" charset="0"/>
                      </a:endParaRPr>
                    </a:p>
                  </a:txBody>
                  <a:tcPr marL="91431" marR="91431" anchor="ctr"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2" name="Group 69">
            <a:extLst>
              <a:ext uri="{FF2B5EF4-FFF2-40B4-BE49-F238E27FC236}">
                <a16:creationId xmlns:a16="http://schemas.microsoft.com/office/drawing/2014/main" id="{D917324C-70E0-4044-B7CB-A346330B242E}"/>
              </a:ext>
            </a:extLst>
          </p:cNvPr>
          <p:cNvGraphicFramePr>
            <a:graphicFrameLocks noGrp="1"/>
          </p:cNvGraphicFramePr>
          <p:nvPr/>
        </p:nvGraphicFramePr>
        <p:xfrm>
          <a:off x="2351088" y="5178425"/>
          <a:ext cx="4608513" cy="244475"/>
        </p:xfrm>
        <a:graphic>
          <a:graphicData uri="http://schemas.openxmlformats.org/drawingml/2006/table">
            <a:tbl>
              <a:tblPr/>
              <a:tblGrid>
                <a:gridCol w="1536700">
                  <a:extLst>
                    <a:ext uri="{9D8B030D-6E8A-4147-A177-3AD203B41FA5}">
                      <a16:colId xmlns:a16="http://schemas.microsoft.com/office/drawing/2014/main" val="20000"/>
                    </a:ext>
                  </a:extLst>
                </a:gridCol>
                <a:gridCol w="1535113">
                  <a:extLst>
                    <a:ext uri="{9D8B030D-6E8A-4147-A177-3AD203B41FA5}">
                      <a16:colId xmlns:a16="http://schemas.microsoft.com/office/drawing/2014/main" val="20001"/>
                    </a:ext>
                  </a:extLst>
                </a:gridCol>
                <a:gridCol w="1536700">
                  <a:extLst>
                    <a:ext uri="{9D8B030D-6E8A-4147-A177-3AD203B41FA5}">
                      <a16:colId xmlns:a16="http://schemas.microsoft.com/office/drawing/2014/main" val="20002"/>
                    </a:ext>
                  </a:extLst>
                </a:gridCol>
              </a:tblGrid>
              <a:tr h="244475">
                <a:tc>
                  <a:txBody>
                    <a:bodyPr/>
                    <a:lstStyle>
                      <a:lvl1pPr>
                        <a:spcBef>
                          <a:spcPct val="20000"/>
                        </a:spcBef>
                        <a:buClr>
                          <a:schemeClr val="bg2"/>
                        </a:buClr>
                        <a:buSzPct val="75000"/>
                        <a:buFont typeface="Wingdings" pitchFamily="2" charset="2"/>
                        <a:defRPr sz="2400">
                          <a:solidFill>
                            <a:schemeClr val="tx1"/>
                          </a:solidFill>
                          <a:latin typeface="Verdana" pitchFamily="34" charset="0"/>
                          <a:cs typeface="Arial" charset="0"/>
                        </a:defRPr>
                      </a:lvl1pPr>
                      <a:lvl2pPr>
                        <a:spcBef>
                          <a:spcPct val="20000"/>
                        </a:spcBef>
                        <a:buClr>
                          <a:schemeClr val="tx2"/>
                        </a:buClr>
                        <a:buSzPct val="75000"/>
                        <a:buFont typeface="Wingdings" pitchFamily="2" charset="2"/>
                        <a:defRPr sz="2000">
                          <a:solidFill>
                            <a:schemeClr val="tx1"/>
                          </a:solidFill>
                          <a:latin typeface="Verdana" pitchFamily="34" charset="0"/>
                          <a:cs typeface="Arial" charset="0"/>
                        </a:defRPr>
                      </a:lvl2pPr>
                      <a:lvl3pPr>
                        <a:spcBef>
                          <a:spcPct val="20000"/>
                        </a:spcBef>
                        <a:buClr>
                          <a:schemeClr val="accent1"/>
                        </a:buClr>
                        <a:buSzPct val="65000"/>
                        <a:buFont typeface="Wingdings" pitchFamily="2" charset="2"/>
                        <a:defRPr>
                          <a:solidFill>
                            <a:schemeClr val="tx1"/>
                          </a:solidFill>
                          <a:latin typeface="Verdana" pitchFamily="34" charset="0"/>
                          <a:cs typeface="Arial" charset="0"/>
                        </a:defRPr>
                      </a:lvl3pPr>
                      <a:lvl4pPr>
                        <a:spcBef>
                          <a:spcPct val="20000"/>
                        </a:spcBef>
                        <a:buClr>
                          <a:schemeClr val="bg2"/>
                        </a:buClr>
                        <a:buFont typeface="Wingdings" pitchFamily="2" charset="2"/>
                        <a:defRPr sz="1600">
                          <a:solidFill>
                            <a:schemeClr val="tx1"/>
                          </a:solidFill>
                          <a:latin typeface="Verdana" pitchFamily="34" charset="0"/>
                          <a:cs typeface="Arial" charset="0"/>
                        </a:defRPr>
                      </a:lvl4pPr>
                      <a:lvl5pPr>
                        <a:spcBef>
                          <a:spcPct val="20000"/>
                        </a:spcBef>
                        <a:buClr>
                          <a:schemeClr val="tx2"/>
                        </a:buClr>
                        <a:buSzPct val="80000"/>
                        <a:buFont typeface="Wingdings" pitchFamily="2" charset="2"/>
                        <a:defRPr sz="1600">
                          <a:solidFill>
                            <a:schemeClr val="tx1"/>
                          </a:solidFill>
                          <a:latin typeface="Verdana" pitchFamily="34" charset="0"/>
                          <a:cs typeface="Arial" charset="0"/>
                        </a:defRPr>
                      </a:lvl5pPr>
                      <a:lvl6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6pPr>
                      <a:lvl7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7pPr>
                      <a:lvl8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8pPr>
                      <a:lvl9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1000" b="0" i="0" u="none" strike="noStrike" cap="none" normalizeH="0" baseline="0" dirty="0">
                          <a:ln>
                            <a:noFill/>
                          </a:ln>
                          <a:solidFill>
                            <a:schemeClr val="tx1"/>
                          </a:solidFill>
                          <a:effectLst/>
                          <a:latin typeface="Arial" charset="0"/>
                          <a:cs typeface="Arial" charset="0"/>
                        </a:rPr>
                        <a:t>Ν=319</a:t>
                      </a:r>
                      <a:endParaRPr kumimoji="0" lang="el-GR" altLang="el-GR" sz="1400" b="0" i="0" u="none" strike="noStrike" cap="none" normalizeH="0" baseline="0" dirty="0">
                        <a:ln>
                          <a:noFill/>
                        </a:ln>
                        <a:solidFill>
                          <a:schemeClr val="tx1"/>
                        </a:solidFill>
                        <a:effectLst/>
                        <a:latin typeface="Verdana" pitchFamily="34" charset="0"/>
                        <a:cs typeface="Arial" charset="0"/>
                      </a:endParaRPr>
                    </a:p>
                  </a:txBody>
                  <a:tcPr anchor="ctr" horzOverflow="overflow">
                    <a:lnL cap="flat">
                      <a:noFill/>
                    </a:lnL>
                    <a:lnR>
                      <a:noFill/>
                    </a:lnR>
                    <a:lnT cap="flat">
                      <a:noFill/>
                    </a:lnT>
                    <a:lnB cap="flat">
                      <a:noFill/>
                    </a:lnB>
                    <a:lnTlToBr>
                      <a:noFill/>
                    </a:lnTlToBr>
                    <a:lnBlToTr>
                      <a:noFill/>
                    </a:lnBlToTr>
                    <a:noFill/>
                  </a:tcPr>
                </a:tc>
                <a:tc>
                  <a:txBody>
                    <a:bodyPr/>
                    <a:lstStyle>
                      <a:lvl1pPr>
                        <a:spcBef>
                          <a:spcPct val="20000"/>
                        </a:spcBef>
                        <a:buClr>
                          <a:schemeClr val="bg2"/>
                        </a:buClr>
                        <a:buSzPct val="75000"/>
                        <a:buFont typeface="Wingdings" pitchFamily="2" charset="2"/>
                        <a:defRPr sz="2400">
                          <a:solidFill>
                            <a:schemeClr val="tx1"/>
                          </a:solidFill>
                          <a:latin typeface="Verdana" pitchFamily="34" charset="0"/>
                          <a:cs typeface="Arial" charset="0"/>
                        </a:defRPr>
                      </a:lvl1pPr>
                      <a:lvl2pPr>
                        <a:spcBef>
                          <a:spcPct val="20000"/>
                        </a:spcBef>
                        <a:buClr>
                          <a:schemeClr val="tx2"/>
                        </a:buClr>
                        <a:buSzPct val="75000"/>
                        <a:buFont typeface="Wingdings" pitchFamily="2" charset="2"/>
                        <a:defRPr sz="2000">
                          <a:solidFill>
                            <a:schemeClr val="tx1"/>
                          </a:solidFill>
                          <a:latin typeface="Verdana" pitchFamily="34" charset="0"/>
                          <a:cs typeface="Arial" charset="0"/>
                        </a:defRPr>
                      </a:lvl2pPr>
                      <a:lvl3pPr>
                        <a:spcBef>
                          <a:spcPct val="20000"/>
                        </a:spcBef>
                        <a:buClr>
                          <a:schemeClr val="accent1"/>
                        </a:buClr>
                        <a:buSzPct val="65000"/>
                        <a:buFont typeface="Wingdings" pitchFamily="2" charset="2"/>
                        <a:defRPr>
                          <a:solidFill>
                            <a:schemeClr val="tx1"/>
                          </a:solidFill>
                          <a:latin typeface="Verdana" pitchFamily="34" charset="0"/>
                          <a:cs typeface="Arial" charset="0"/>
                        </a:defRPr>
                      </a:lvl3pPr>
                      <a:lvl4pPr>
                        <a:spcBef>
                          <a:spcPct val="20000"/>
                        </a:spcBef>
                        <a:buClr>
                          <a:schemeClr val="bg2"/>
                        </a:buClr>
                        <a:buFont typeface="Wingdings" pitchFamily="2" charset="2"/>
                        <a:defRPr sz="1600">
                          <a:solidFill>
                            <a:schemeClr val="tx1"/>
                          </a:solidFill>
                          <a:latin typeface="Verdana" pitchFamily="34" charset="0"/>
                          <a:cs typeface="Arial" charset="0"/>
                        </a:defRPr>
                      </a:lvl4pPr>
                      <a:lvl5pPr>
                        <a:spcBef>
                          <a:spcPct val="20000"/>
                        </a:spcBef>
                        <a:buClr>
                          <a:schemeClr val="tx2"/>
                        </a:buClr>
                        <a:buSzPct val="80000"/>
                        <a:buFont typeface="Wingdings" pitchFamily="2" charset="2"/>
                        <a:defRPr sz="1600">
                          <a:solidFill>
                            <a:schemeClr val="tx1"/>
                          </a:solidFill>
                          <a:latin typeface="Verdana" pitchFamily="34" charset="0"/>
                          <a:cs typeface="Arial" charset="0"/>
                        </a:defRPr>
                      </a:lvl5pPr>
                      <a:lvl6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6pPr>
                      <a:lvl7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7pPr>
                      <a:lvl8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8pPr>
                      <a:lvl9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1000" b="0" i="0" u="none" strike="noStrike" cap="none" normalizeH="0" baseline="0" dirty="0">
                          <a:ln>
                            <a:noFill/>
                          </a:ln>
                          <a:solidFill>
                            <a:schemeClr val="tx1"/>
                          </a:solidFill>
                          <a:effectLst/>
                          <a:latin typeface="Arial" charset="0"/>
                          <a:cs typeface="Arial" charset="0"/>
                        </a:rPr>
                        <a:t>Ν=773</a:t>
                      </a:r>
                      <a:endParaRPr kumimoji="0" lang="el-GR" altLang="el-GR" sz="1400" b="0" i="0" u="none" strike="noStrike" cap="none" normalizeH="0" baseline="0" dirty="0">
                        <a:ln>
                          <a:noFill/>
                        </a:ln>
                        <a:solidFill>
                          <a:schemeClr val="tx1"/>
                        </a:solidFill>
                        <a:effectLst/>
                        <a:latin typeface="Verdana" pitchFamily="34" charset="0"/>
                        <a:cs typeface="Arial" charset="0"/>
                      </a:endParaRPr>
                    </a:p>
                  </a:txBody>
                  <a:tcPr anchor="ctr" horzOverflow="overflow">
                    <a:lnL>
                      <a:noFill/>
                    </a:lnL>
                    <a:lnR>
                      <a:noFill/>
                    </a:lnR>
                    <a:lnT cap="flat">
                      <a:noFill/>
                    </a:lnT>
                    <a:lnB cap="flat">
                      <a:noFill/>
                    </a:lnB>
                    <a:lnTlToBr>
                      <a:noFill/>
                    </a:lnTlToBr>
                    <a:lnBlToTr>
                      <a:noFill/>
                    </a:lnBlToTr>
                    <a:noFill/>
                  </a:tcPr>
                </a:tc>
                <a:tc>
                  <a:txBody>
                    <a:bodyPr/>
                    <a:lstStyle>
                      <a:lvl1pPr>
                        <a:spcBef>
                          <a:spcPct val="20000"/>
                        </a:spcBef>
                        <a:buClr>
                          <a:schemeClr val="bg2"/>
                        </a:buClr>
                        <a:buSzPct val="75000"/>
                        <a:buFont typeface="Wingdings" pitchFamily="2" charset="2"/>
                        <a:defRPr sz="2400">
                          <a:solidFill>
                            <a:schemeClr val="tx1"/>
                          </a:solidFill>
                          <a:latin typeface="Verdana" pitchFamily="34" charset="0"/>
                          <a:cs typeface="Arial" charset="0"/>
                        </a:defRPr>
                      </a:lvl1pPr>
                      <a:lvl2pPr>
                        <a:spcBef>
                          <a:spcPct val="20000"/>
                        </a:spcBef>
                        <a:buClr>
                          <a:schemeClr val="tx2"/>
                        </a:buClr>
                        <a:buSzPct val="75000"/>
                        <a:buFont typeface="Wingdings" pitchFamily="2" charset="2"/>
                        <a:defRPr sz="2000">
                          <a:solidFill>
                            <a:schemeClr val="tx1"/>
                          </a:solidFill>
                          <a:latin typeface="Verdana" pitchFamily="34" charset="0"/>
                          <a:cs typeface="Arial" charset="0"/>
                        </a:defRPr>
                      </a:lvl2pPr>
                      <a:lvl3pPr>
                        <a:spcBef>
                          <a:spcPct val="20000"/>
                        </a:spcBef>
                        <a:buClr>
                          <a:schemeClr val="accent1"/>
                        </a:buClr>
                        <a:buSzPct val="65000"/>
                        <a:buFont typeface="Wingdings" pitchFamily="2" charset="2"/>
                        <a:defRPr>
                          <a:solidFill>
                            <a:schemeClr val="tx1"/>
                          </a:solidFill>
                          <a:latin typeface="Verdana" pitchFamily="34" charset="0"/>
                          <a:cs typeface="Arial" charset="0"/>
                        </a:defRPr>
                      </a:lvl3pPr>
                      <a:lvl4pPr>
                        <a:spcBef>
                          <a:spcPct val="20000"/>
                        </a:spcBef>
                        <a:buClr>
                          <a:schemeClr val="bg2"/>
                        </a:buClr>
                        <a:buFont typeface="Wingdings" pitchFamily="2" charset="2"/>
                        <a:defRPr sz="1600">
                          <a:solidFill>
                            <a:schemeClr val="tx1"/>
                          </a:solidFill>
                          <a:latin typeface="Verdana" pitchFamily="34" charset="0"/>
                          <a:cs typeface="Arial" charset="0"/>
                        </a:defRPr>
                      </a:lvl4pPr>
                      <a:lvl5pPr>
                        <a:spcBef>
                          <a:spcPct val="20000"/>
                        </a:spcBef>
                        <a:buClr>
                          <a:schemeClr val="tx2"/>
                        </a:buClr>
                        <a:buSzPct val="80000"/>
                        <a:buFont typeface="Wingdings" pitchFamily="2" charset="2"/>
                        <a:defRPr sz="1600">
                          <a:solidFill>
                            <a:schemeClr val="tx1"/>
                          </a:solidFill>
                          <a:latin typeface="Verdana" pitchFamily="34" charset="0"/>
                          <a:cs typeface="Arial" charset="0"/>
                        </a:defRPr>
                      </a:lvl5pPr>
                      <a:lvl6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6pPr>
                      <a:lvl7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7pPr>
                      <a:lvl8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8pPr>
                      <a:lvl9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1000" b="0" i="0" u="none" strike="noStrike" cap="none" normalizeH="0" baseline="0" dirty="0">
                          <a:ln>
                            <a:noFill/>
                          </a:ln>
                          <a:solidFill>
                            <a:schemeClr val="tx1"/>
                          </a:solidFill>
                          <a:effectLst/>
                          <a:latin typeface="Arial" charset="0"/>
                          <a:cs typeface="Arial" charset="0"/>
                        </a:rPr>
                        <a:t>Ν=582</a:t>
                      </a:r>
                      <a:endParaRPr kumimoji="0" lang="el-GR" altLang="el-GR" sz="1400" b="0" i="0" u="none" strike="noStrike" cap="none" normalizeH="0" baseline="0" dirty="0">
                        <a:ln>
                          <a:noFill/>
                        </a:ln>
                        <a:solidFill>
                          <a:schemeClr val="tx1"/>
                        </a:solidFill>
                        <a:effectLst/>
                        <a:latin typeface="Verdana" pitchFamily="34" charset="0"/>
                        <a:cs typeface="Arial" charset="0"/>
                      </a:endParaRPr>
                    </a:p>
                  </a:txBody>
                  <a:tcPr anchor="ctr"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698443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4271169" y="4334176"/>
            <a:ext cx="792003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p>
            <a:pPr algn="r">
              <a:lnSpc>
                <a:spcPct val="110000"/>
              </a:lnSpc>
              <a:spcBef>
                <a:spcPct val="30000"/>
              </a:spcBef>
              <a:buClr>
                <a:schemeClr val="folHlink"/>
              </a:buClr>
              <a:buSzPct val="150000"/>
              <a:buFont typeface="Wingdings" panose="05000000000000000000" pitchFamily="2" charset="2"/>
              <a:buNone/>
            </a:pPr>
            <a:r>
              <a:rPr lang="el-GR" altLang="el-GR" sz="4000" dirty="0">
                <a:solidFill>
                  <a:schemeClr val="accent2">
                    <a:lumMod val="60000"/>
                    <a:lumOff val="40000"/>
                  </a:schemeClr>
                </a:solidFill>
                <a:latin typeface="Verdana" panose="020B0604030504040204" pitchFamily="34" charset="0"/>
                <a:cs typeface="Arial" panose="020B0604020202020204" pitchFamily="34" charset="0"/>
              </a:rPr>
              <a:t>Πότε, πώς και πού διαβάζουν οι Έλληνες; </a:t>
            </a:r>
          </a:p>
        </p:txBody>
      </p:sp>
      <p:pic>
        <p:nvPicPr>
          <p:cNvPr id="64514" name="Picture 2" descr="Î£ÏÎµÏÎ¹ÎºÎ® ÎµÎ¹ÎºÏÎ½Î±"/>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62452" y="2423701"/>
            <a:ext cx="3820948" cy="3820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489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3"/>
          <p:cNvSpPr txBox="1">
            <a:spLocks noChangeArrowheads="1"/>
          </p:cNvSpPr>
          <p:nvPr/>
        </p:nvSpPr>
        <p:spPr bwMode="auto">
          <a:xfrm>
            <a:off x="767557" y="167189"/>
            <a:ext cx="11423650" cy="737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defPPr>
              <a:defRPr lang="en-US"/>
            </a:defPPr>
            <a:lvl1pPr>
              <a:lnSpc>
                <a:spcPct val="110000"/>
              </a:lnSpc>
              <a:spcBef>
                <a:spcPct val="30000"/>
              </a:spcBef>
              <a:buClr>
                <a:schemeClr val="folHlink"/>
              </a:buClr>
              <a:buSzPct val="150000"/>
              <a:buFont typeface="Wingdings" panose="05000000000000000000" pitchFamily="2" charset="2"/>
              <a:buNone/>
              <a:defRPr sz="2400">
                <a:solidFill>
                  <a:schemeClr val="accent2">
                    <a:lumMod val="60000"/>
                    <a:lumOff val="40000"/>
                  </a:schemeClr>
                </a:solidFill>
                <a:latin typeface="Verdana" panose="020B0604030504040204" pitchFamily="34" charset="0"/>
                <a:cs typeface="Arial" panose="020B0604020202020204" pitchFamily="34" charset="0"/>
              </a:defRPr>
            </a:lvl1pPr>
            <a:lvl2pPr marL="742950" indent="-285750">
              <a:defRPr sz="1400">
                <a:latin typeface="Verdana" panose="020B0604030504040204" pitchFamily="34" charset="0"/>
                <a:cs typeface="Arial" panose="020B0604020202020204" pitchFamily="34" charset="0"/>
              </a:defRPr>
            </a:lvl2pPr>
            <a:lvl3pPr marL="1143000" indent="-228600">
              <a:defRPr sz="1400">
                <a:latin typeface="Verdana" panose="020B0604030504040204" pitchFamily="34" charset="0"/>
                <a:cs typeface="Arial" panose="020B0604020202020204" pitchFamily="34" charset="0"/>
              </a:defRPr>
            </a:lvl3pPr>
            <a:lvl4pPr marL="1600200" indent="-228600">
              <a:defRPr sz="1400">
                <a:latin typeface="Verdana" panose="020B0604030504040204" pitchFamily="34" charset="0"/>
                <a:cs typeface="Arial" panose="020B0604020202020204" pitchFamily="34" charset="0"/>
              </a:defRPr>
            </a:lvl4pPr>
            <a:lvl5pPr marL="2057400" indent="-228600">
              <a:defRPr sz="1400">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latin typeface="Verdana" panose="020B0604030504040204" pitchFamily="34" charset="0"/>
                <a:cs typeface="Arial" panose="020B0604020202020204" pitchFamily="34" charset="0"/>
              </a:defRPr>
            </a:lvl9pPr>
          </a:lstStyle>
          <a:p>
            <a:r>
              <a:rPr lang="el-GR" altLang="el-GR" sz="2000" dirty="0"/>
              <a:t>Πώς κατανέμονται σε δίμηνα τα βιβλία που διαβάστηκαν: Ιούλιος-Αύγουστος και Σεπτέμβριος-Οκτώβριος οι μήνες όπου διαβάζονται τα πιο πολλά βιβλία </a:t>
            </a:r>
          </a:p>
        </p:txBody>
      </p:sp>
      <p:sp>
        <p:nvSpPr>
          <p:cNvPr id="58371" name="Text Box 4"/>
          <p:cNvSpPr txBox="1">
            <a:spLocks noChangeArrowheads="1"/>
          </p:cNvSpPr>
          <p:nvPr/>
        </p:nvSpPr>
        <p:spPr bwMode="auto">
          <a:xfrm>
            <a:off x="7988909" y="6299964"/>
            <a:ext cx="38401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algn="r" eaLnBrk="1" hangingPunct="1">
              <a:spcBef>
                <a:spcPct val="50000"/>
              </a:spcBef>
            </a:pPr>
            <a:r>
              <a:rPr lang="el-GR" altLang="el-GR" sz="1800" b="1" dirty="0">
                <a:latin typeface="Arial" panose="020B0604020202020204" pitchFamily="34" charset="0"/>
              </a:rPr>
              <a:t>Ν=723, αναγνώστες</a:t>
            </a:r>
          </a:p>
        </p:txBody>
      </p:sp>
      <p:graphicFrame>
        <p:nvGraphicFramePr>
          <p:cNvPr id="58372" name="Object 2"/>
          <p:cNvGraphicFramePr>
            <a:graphicFrameLocks noChangeAspect="1"/>
          </p:cNvGraphicFramePr>
          <p:nvPr>
            <p:extLst>
              <p:ext uri="{D42A27DB-BD31-4B8C-83A1-F6EECF244321}">
                <p14:modId xmlns:p14="http://schemas.microsoft.com/office/powerpoint/2010/main" val="10387321"/>
              </p:ext>
            </p:extLst>
          </p:nvPr>
        </p:nvGraphicFramePr>
        <p:xfrm>
          <a:off x="788194" y="1047750"/>
          <a:ext cx="10160000" cy="5118100"/>
        </p:xfrm>
        <a:graphic>
          <a:graphicData uri="http://schemas.openxmlformats.org/presentationml/2006/ole">
            <mc:AlternateContent xmlns:mc="http://schemas.openxmlformats.org/markup-compatibility/2006">
              <mc:Choice xmlns:v="urn:schemas-microsoft-com:vml" Requires="v">
                <p:oleObj spid="_x0000_s12299" name="Chart" r:id="rId3" imgW="9648757" imgH="4857750" progId="MSGraph.Chart.8">
                  <p:embed followColorScheme="full"/>
                </p:oleObj>
              </mc:Choice>
              <mc:Fallback>
                <p:oleObj name="Chart" r:id="rId3" imgW="9648757" imgH="4857750" progId="MSGraph.Chart.8">
                  <p:embed followColorScheme="full"/>
                  <p:pic>
                    <p:nvPicPr>
                      <p:cNvPr id="58372" name="Object 2"/>
                      <p:cNvPicPr>
                        <a:picLocks noChangeAspect="1" noChangeArrowheads="1"/>
                      </p:cNvPicPr>
                      <p:nvPr/>
                    </p:nvPicPr>
                    <p:blipFill>
                      <a:blip r:embed="rId4"/>
                      <a:srcRect/>
                      <a:stretch>
                        <a:fillRect/>
                      </a:stretch>
                    </p:blipFill>
                    <p:spPr bwMode="auto">
                      <a:xfrm>
                        <a:off x="788194" y="1047750"/>
                        <a:ext cx="10160000" cy="51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392040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394" name="Object 2"/>
          <p:cNvGraphicFramePr>
            <a:graphicFrameLocks noGrp="1" noChangeAspect="1"/>
          </p:cNvGraphicFramePr>
          <p:nvPr>
            <p:ph idx="4294967295"/>
            <p:extLst>
              <p:ext uri="{D42A27DB-BD31-4B8C-83A1-F6EECF244321}">
                <p14:modId xmlns:p14="http://schemas.microsoft.com/office/powerpoint/2010/main" val="1745549129"/>
              </p:ext>
            </p:extLst>
          </p:nvPr>
        </p:nvGraphicFramePr>
        <p:xfrm>
          <a:off x="1420813" y="752475"/>
          <a:ext cx="10190162" cy="5653088"/>
        </p:xfrm>
        <a:graphic>
          <a:graphicData uri="http://schemas.openxmlformats.org/presentationml/2006/ole">
            <mc:AlternateContent xmlns:mc="http://schemas.openxmlformats.org/markup-compatibility/2006">
              <mc:Choice xmlns:v="urn:schemas-microsoft-com:vml" Requires="v">
                <p:oleObj spid="_x0000_s13322" name="Chart" r:id="rId3" imgW="9391785" imgH="5210085" progId="Excel.Chart.8">
                  <p:embed/>
                </p:oleObj>
              </mc:Choice>
              <mc:Fallback>
                <p:oleObj name="Chart" r:id="rId3" imgW="9391785" imgH="5210085" progId="Excel.Chart.8">
                  <p:embed/>
                  <p:pic>
                    <p:nvPicPr>
                      <p:cNvPr id="59394" name="Object 2"/>
                      <p:cNvPicPr>
                        <a:picLocks noGrp="1" noChangeAspect="1" noChangeArrowheads="1"/>
                      </p:cNvPicPr>
                      <p:nvPr/>
                    </p:nvPicPr>
                    <p:blipFill>
                      <a:blip r:embed="rId4"/>
                      <a:srcRect/>
                      <a:stretch>
                        <a:fillRect/>
                      </a:stretch>
                    </p:blipFill>
                    <p:spPr bwMode="auto">
                      <a:xfrm>
                        <a:off x="1420813" y="752475"/>
                        <a:ext cx="10190162" cy="56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9395" name="Text Box 3"/>
          <p:cNvSpPr txBox="1">
            <a:spLocks noChangeArrowheads="1"/>
          </p:cNvSpPr>
          <p:nvPr/>
        </p:nvSpPr>
        <p:spPr bwMode="auto">
          <a:xfrm>
            <a:off x="767557" y="143009"/>
            <a:ext cx="114236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defPPr>
              <a:defRPr lang="en-US"/>
            </a:defPPr>
            <a:lvl1pPr>
              <a:lnSpc>
                <a:spcPct val="110000"/>
              </a:lnSpc>
              <a:spcBef>
                <a:spcPct val="30000"/>
              </a:spcBef>
              <a:buClr>
                <a:schemeClr val="folHlink"/>
              </a:buClr>
              <a:buSzPct val="150000"/>
              <a:buFont typeface="Wingdings" panose="05000000000000000000" pitchFamily="2" charset="2"/>
              <a:buNone/>
              <a:defRPr sz="2000">
                <a:solidFill>
                  <a:schemeClr val="accent2">
                    <a:lumMod val="60000"/>
                    <a:lumOff val="40000"/>
                  </a:schemeClr>
                </a:solidFill>
                <a:latin typeface="Verdana" panose="020B0604030504040204" pitchFamily="34" charset="0"/>
                <a:cs typeface="Arial" panose="020B0604020202020204" pitchFamily="34" charset="0"/>
              </a:defRPr>
            </a:lvl1pPr>
            <a:lvl2pPr marL="742950" indent="-285750">
              <a:defRPr sz="1400">
                <a:latin typeface="Verdana" panose="020B0604030504040204" pitchFamily="34" charset="0"/>
                <a:cs typeface="Arial" panose="020B0604020202020204" pitchFamily="34" charset="0"/>
              </a:defRPr>
            </a:lvl2pPr>
            <a:lvl3pPr marL="1143000" indent="-228600">
              <a:defRPr sz="1400">
                <a:latin typeface="Verdana" panose="020B0604030504040204" pitchFamily="34" charset="0"/>
                <a:cs typeface="Arial" panose="020B0604020202020204" pitchFamily="34" charset="0"/>
              </a:defRPr>
            </a:lvl3pPr>
            <a:lvl4pPr marL="1600200" indent="-228600">
              <a:defRPr sz="1400">
                <a:latin typeface="Verdana" panose="020B0604030504040204" pitchFamily="34" charset="0"/>
                <a:cs typeface="Arial" panose="020B0604020202020204" pitchFamily="34" charset="0"/>
              </a:defRPr>
            </a:lvl4pPr>
            <a:lvl5pPr marL="2057400" indent="-228600">
              <a:defRPr sz="1400">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latin typeface="Verdana" panose="020B0604030504040204" pitchFamily="34" charset="0"/>
                <a:cs typeface="Arial" panose="020B0604020202020204" pitchFamily="34" charset="0"/>
              </a:defRPr>
            </a:lvl9pPr>
          </a:lstStyle>
          <a:p>
            <a:r>
              <a:rPr lang="el-GR" altLang="el-GR" dirty="0"/>
              <a:t>Πότε διαβάζουμε: 8 στους 10 διαβάζουν πριν κοιμηθούν…</a:t>
            </a:r>
          </a:p>
        </p:txBody>
      </p:sp>
      <p:sp>
        <p:nvSpPr>
          <p:cNvPr id="59396" name="Text Box 4"/>
          <p:cNvSpPr txBox="1">
            <a:spLocks noChangeArrowheads="1"/>
          </p:cNvSpPr>
          <p:nvPr/>
        </p:nvSpPr>
        <p:spPr bwMode="auto">
          <a:xfrm>
            <a:off x="1343819" y="5516564"/>
            <a:ext cx="3508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algn="r" eaLnBrk="1" hangingPunct="1">
              <a:spcBef>
                <a:spcPct val="50000"/>
              </a:spcBef>
            </a:pPr>
            <a:r>
              <a:rPr lang="el-GR" altLang="el-GR" b="1" i="1">
                <a:latin typeface="Arial" panose="020B0604020202020204" pitchFamily="34" charset="0"/>
              </a:rPr>
              <a:t>%</a:t>
            </a:r>
          </a:p>
        </p:txBody>
      </p:sp>
      <mc:AlternateContent xmlns:mc="http://schemas.openxmlformats.org/markup-compatibility/2006" xmlns:p14="http://schemas.microsoft.com/office/powerpoint/2010/main">
        <mc:Choice Requires="p14">
          <p:contentPart p14:bwMode="auto" r:id="rId5">
            <p14:nvContentPartPr>
              <p14:cNvPr id="20" name="Ink 19">
                <a:extLst>
                  <a:ext uri="{FF2B5EF4-FFF2-40B4-BE49-F238E27FC236}">
                    <a16:creationId xmlns:a16="http://schemas.microsoft.com/office/drawing/2014/main" id="{14C1DB97-58E7-4A6F-8D40-A5184A82BEAE}"/>
                  </a:ext>
                </a:extLst>
              </p14:cNvPr>
              <p14:cNvContentPartPr/>
              <p14:nvPr/>
            </p14:nvContentPartPr>
            <p14:xfrm>
              <a:off x="3412973" y="1167280"/>
              <a:ext cx="15840" cy="29880"/>
            </p14:xfrm>
          </p:contentPart>
        </mc:Choice>
        <mc:Fallback xmlns="">
          <p:pic>
            <p:nvPicPr>
              <p:cNvPr id="20" name="Ink 19">
                <a:extLst>
                  <a:ext uri="{FF2B5EF4-FFF2-40B4-BE49-F238E27FC236}">
                    <a16:creationId xmlns:a16="http://schemas.microsoft.com/office/drawing/2014/main" id="{14C1DB97-58E7-4A6F-8D40-A5184A82BEAE}"/>
                  </a:ext>
                </a:extLst>
              </p:cNvPr>
              <p:cNvPicPr/>
              <p:nvPr/>
            </p:nvPicPr>
            <p:blipFill>
              <a:blip r:embed="rId6"/>
              <a:stretch>
                <a:fillRect/>
              </a:stretch>
            </p:blipFill>
            <p:spPr>
              <a:xfrm>
                <a:off x="3408749" y="1159720"/>
                <a:ext cx="26048" cy="41760"/>
              </a:xfrm>
              <a:prstGeom prst="rect">
                <a:avLst/>
              </a:prstGeom>
            </p:spPr>
          </p:pic>
        </mc:Fallback>
      </mc:AlternateContent>
      <p:sp>
        <p:nvSpPr>
          <p:cNvPr id="7" name="Text Box 4"/>
          <p:cNvSpPr txBox="1">
            <a:spLocks noChangeArrowheads="1"/>
          </p:cNvSpPr>
          <p:nvPr/>
        </p:nvSpPr>
        <p:spPr bwMode="auto">
          <a:xfrm>
            <a:off x="8048285" y="6299964"/>
            <a:ext cx="38401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algn="r" eaLnBrk="1" hangingPunct="1">
              <a:spcBef>
                <a:spcPct val="50000"/>
              </a:spcBef>
            </a:pPr>
            <a:r>
              <a:rPr lang="el-GR" altLang="el-GR" sz="1800" b="1" dirty="0">
                <a:latin typeface="Arial" panose="020B0604020202020204" pitchFamily="34" charset="0"/>
              </a:rPr>
              <a:t>Ν=723, αναγνώστες</a:t>
            </a:r>
          </a:p>
        </p:txBody>
      </p:sp>
    </p:spTree>
    <p:extLst>
      <p:ext uri="{BB962C8B-B14F-4D97-AF65-F5344CB8AC3E}">
        <p14:creationId xmlns:p14="http://schemas.microsoft.com/office/powerpoint/2010/main" val="2729763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418" name="Object 2"/>
          <p:cNvGraphicFramePr>
            <a:graphicFrameLocks noGrp="1" noChangeAspect="1"/>
          </p:cNvGraphicFramePr>
          <p:nvPr>
            <p:ph idx="4294967295"/>
            <p:extLst>
              <p:ext uri="{D42A27DB-BD31-4B8C-83A1-F6EECF244321}">
                <p14:modId xmlns:p14="http://schemas.microsoft.com/office/powerpoint/2010/main" val="3566799662"/>
              </p:ext>
            </p:extLst>
          </p:nvPr>
        </p:nvGraphicFramePr>
        <p:xfrm>
          <a:off x="1281113" y="714375"/>
          <a:ext cx="10526712" cy="5908675"/>
        </p:xfrm>
        <a:graphic>
          <a:graphicData uri="http://schemas.openxmlformats.org/presentationml/2006/ole">
            <mc:AlternateContent xmlns:mc="http://schemas.openxmlformats.org/markup-compatibility/2006">
              <mc:Choice xmlns:v="urn:schemas-microsoft-com:vml" Requires="v">
                <p:oleObj spid="_x0000_s14346" name="Chart" r:id="rId3" imgW="9401243" imgH="5276940" progId="Excel.Chart.8">
                  <p:embed/>
                </p:oleObj>
              </mc:Choice>
              <mc:Fallback>
                <p:oleObj name="Chart" r:id="rId3" imgW="9401243" imgH="5276940" progId="Excel.Chart.8">
                  <p:embed/>
                  <p:pic>
                    <p:nvPicPr>
                      <p:cNvPr id="60418" name="Object 2"/>
                      <p:cNvPicPr>
                        <a:picLocks noGrp="1" noChangeAspect="1" noChangeArrowheads="1"/>
                      </p:cNvPicPr>
                      <p:nvPr/>
                    </p:nvPicPr>
                    <p:blipFill>
                      <a:blip r:embed="rId4"/>
                      <a:srcRect/>
                      <a:stretch>
                        <a:fillRect/>
                      </a:stretch>
                    </p:blipFill>
                    <p:spPr bwMode="auto">
                      <a:xfrm>
                        <a:off x="1281113" y="714375"/>
                        <a:ext cx="10526712"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0419" name="Text Box 3"/>
          <p:cNvSpPr txBox="1">
            <a:spLocks noChangeArrowheads="1"/>
          </p:cNvSpPr>
          <p:nvPr/>
        </p:nvSpPr>
        <p:spPr bwMode="auto">
          <a:xfrm>
            <a:off x="767557" y="216034"/>
            <a:ext cx="114236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defPPr>
              <a:defRPr lang="en-US"/>
            </a:defPPr>
            <a:lvl1pPr>
              <a:lnSpc>
                <a:spcPct val="110000"/>
              </a:lnSpc>
              <a:spcBef>
                <a:spcPct val="30000"/>
              </a:spcBef>
              <a:buClr>
                <a:schemeClr val="folHlink"/>
              </a:buClr>
              <a:buSzPct val="150000"/>
              <a:buFont typeface="Wingdings" panose="05000000000000000000" pitchFamily="2" charset="2"/>
              <a:buNone/>
              <a:defRPr sz="2000">
                <a:solidFill>
                  <a:schemeClr val="accent2">
                    <a:lumMod val="60000"/>
                    <a:lumOff val="40000"/>
                  </a:schemeClr>
                </a:solidFill>
                <a:latin typeface="Verdana" panose="020B0604030504040204" pitchFamily="34" charset="0"/>
                <a:cs typeface="Arial" panose="020B0604020202020204" pitchFamily="34" charset="0"/>
              </a:defRPr>
            </a:lvl1pPr>
            <a:lvl2pPr marL="742950" indent="-285750">
              <a:defRPr sz="1400">
                <a:latin typeface="Verdana" panose="020B0604030504040204" pitchFamily="34" charset="0"/>
                <a:cs typeface="Arial" panose="020B0604020202020204" pitchFamily="34" charset="0"/>
              </a:defRPr>
            </a:lvl2pPr>
            <a:lvl3pPr marL="1143000" indent="-228600">
              <a:defRPr sz="1400">
                <a:latin typeface="Verdana" panose="020B0604030504040204" pitchFamily="34" charset="0"/>
                <a:cs typeface="Arial" panose="020B0604020202020204" pitchFamily="34" charset="0"/>
              </a:defRPr>
            </a:lvl3pPr>
            <a:lvl4pPr marL="1600200" indent="-228600">
              <a:defRPr sz="1400">
                <a:latin typeface="Verdana" panose="020B0604030504040204" pitchFamily="34" charset="0"/>
                <a:cs typeface="Arial" panose="020B0604020202020204" pitchFamily="34" charset="0"/>
              </a:defRPr>
            </a:lvl4pPr>
            <a:lvl5pPr marL="2057400" indent="-228600">
              <a:defRPr sz="1400">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latin typeface="Verdana" panose="020B0604030504040204" pitchFamily="34" charset="0"/>
                <a:cs typeface="Arial" panose="020B0604020202020204" pitchFamily="34" charset="0"/>
              </a:defRPr>
            </a:lvl9pPr>
          </a:lstStyle>
          <a:p>
            <a:r>
              <a:rPr lang="el-GR" altLang="el-GR" dirty="0"/>
              <a:t>Που διαβάζουμε: 9 στους 10 διαβάζουν στο σπίτι…</a:t>
            </a:r>
          </a:p>
        </p:txBody>
      </p:sp>
      <p:sp>
        <p:nvSpPr>
          <p:cNvPr id="60420" name="Text Box 4"/>
          <p:cNvSpPr txBox="1">
            <a:spLocks noChangeArrowheads="1"/>
          </p:cNvSpPr>
          <p:nvPr/>
        </p:nvSpPr>
        <p:spPr bwMode="auto">
          <a:xfrm>
            <a:off x="1199357" y="5800726"/>
            <a:ext cx="349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algn="r" eaLnBrk="1" hangingPunct="1">
              <a:spcBef>
                <a:spcPct val="50000"/>
              </a:spcBef>
            </a:pPr>
            <a:r>
              <a:rPr lang="el-GR" altLang="el-GR" b="1" i="1">
                <a:latin typeface="Arial" panose="020B0604020202020204" pitchFamily="34" charset="0"/>
              </a:rPr>
              <a:t>%</a:t>
            </a:r>
          </a:p>
        </p:txBody>
      </p:sp>
      <p:sp>
        <p:nvSpPr>
          <p:cNvPr id="6" name="Text Box 4"/>
          <p:cNvSpPr txBox="1">
            <a:spLocks noChangeArrowheads="1"/>
          </p:cNvSpPr>
          <p:nvPr/>
        </p:nvSpPr>
        <p:spPr bwMode="auto">
          <a:xfrm>
            <a:off x="8048285" y="6299964"/>
            <a:ext cx="38401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algn="r" eaLnBrk="1" hangingPunct="1">
              <a:spcBef>
                <a:spcPct val="50000"/>
              </a:spcBef>
            </a:pPr>
            <a:r>
              <a:rPr lang="el-GR" altLang="el-GR" sz="1800" b="1" dirty="0">
                <a:latin typeface="Arial" panose="020B0604020202020204" pitchFamily="34" charset="0"/>
              </a:rPr>
              <a:t>Ν=723, αναγνώστες</a:t>
            </a:r>
          </a:p>
        </p:txBody>
      </p:sp>
    </p:spTree>
    <p:extLst>
      <p:ext uri="{BB962C8B-B14F-4D97-AF65-F5344CB8AC3E}">
        <p14:creationId xmlns:p14="http://schemas.microsoft.com/office/powerpoint/2010/main" val="3934105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2" name="Object 2"/>
          <p:cNvGraphicFramePr>
            <a:graphicFrameLocks noGrp="1" noChangeAspect="1"/>
          </p:cNvGraphicFramePr>
          <p:nvPr>
            <p:ph idx="4294967295"/>
            <p:extLst>
              <p:ext uri="{D42A27DB-BD31-4B8C-83A1-F6EECF244321}">
                <p14:modId xmlns:p14="http://schemas.microsoft.com/office/powerpoint/2010/main" val="818651055"/>
              </p:ext>
            </p:extLst>
          </p:nvPr>
        </p:nvGraphicFramePr>
        <p:xfrm>
          <a:off x="1488282" y="987426"/>
          <a:ext cx="9925050" cy="5491163"/>
        </p:xfrm>
        <a:graphic>
          <a:graphicData uri="http://schemas.openxmlformats.org/presentationml/2006/ole">
            <mc:AlternateContent xmlns:mc="http://schemas.openxmlformats.org/markup-compatibility/2006">
              <mc:Choice xmlns:v="urn:schemas-microsoft-com:vml" Requires="v">
                <p:oleObj spid="_x0000_s15370" name="Chart" r:id="rId3" imgW="9401243" imgH="5200650" progId="Excel.Chart.8">
                  <p:embed/>
                </p:oleObj>
              </mc:Choice>
              <mc:Fallback>
                <p:oleObj name="Chart" r:id="rId3" imgW="9401243" imgH="5200650" progId="Excel.Chart.8">
                  <p:embed/>
                  <p:pic>
                    <p:nvPicPr>
                      <p:cNvPr id="61442" name="Object 2"/>
                      <p:cNvPicPr>
                        <a:picLocks noGrp="1" noChangeAspect="1" noChangeArrowheads="1"/>
                      </p:cNvPicPr>
                      <p:nvPr/>
                    </p:nvPicPr>
                    <p:blipFill>
                      <a:blip r:embed="rId4"/>
                      <a:srcRect/>
                      <a:stretch>
                        <a:fillRect/>
                      </a:stretch>
                    </p:blipFill>
                    <p:spPr bwMode="auto">
                      <a:xfrm>
                        <a:off x="1488282" y="987426"/>
                        <a:ext cx="9925050" cy="549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443" name="Text Box 3"/>
          <p:cNvSpPr txBox="1">
            <a:spLocks noChangeArrowheads="1"/>
          </p:cNvSpPr>
          <p:nvPr/>
        </p:nvSpPr>
        <p:spPr bwMode="auto">
          <a:xfrm>
            <a:off x="767557" y="95385"/>
            <a:ext cx="114236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defPPr>
              <a:defRPr lang="en-US"/>
            </a:defPPr>
            <a:lvl1pPr>
              <a:lnSpc>
                <a:spcPct val="110000"/>
              </a:lnSpc>
              <a:spcBef>
                <a:spcPct val="30000"/>
              </a:spcBef>
              <a:buClr>
                <a:schemeClr val="folHlink"/>
              </a:buClr>
              <a:buSzPct val="150000"/>
              <a:buFont typeface="Wingdings" panose="05000000000000000000" pitchFamily="2" charset="2"/>
              <a:buNone/>
              <a:defRPr sz="2000">
                <a:solidFill>
                  <a:schemeClr val="accent2">
                    <a:lumMod val="60000"/>
                    <a:lumOff val="40000"/>
                  </a:schemeClr>
                </a:solidFill>
                <a:latin typeface="Verdana" panose="020B0604030504040204" pitchFamily="34" charset="0"/>
                <a:cs typeface="Arial" panose="020B0604020202020204" pitchFamily="34" charset="0"/>
              </a:defRPr>
            </a:lvl1pPr>
            <a:lvl2pPr marL="742950" indent="-285750">
              <a:defRPr sz="1400">
                <a:latin typeface="Verdana" panose="020B0604030504040204" pitchFamily="34" charset="0"/>
                <a:cs typeface="Arial" panose="020B0604020202020204" pitchFamily="34" charset="0"/>
              </a:defRPr>
            </a:lvl2pPr>
            <a:lvl3pPr marL="1143000" indent="-228600">
              <a:defRPr sz="1400">
                <a:latin typeface="Verdana" panose="020B0604030504040204" pitchFamily="34" charset="0"/>
                <a:cs typeface="Arial" panose="020B0604020202020204" pitchFamily="34" charset="0"/>
              </a:defRPr>
            </a:lvl3pPr>
            <a:lvl4pPr marL="1600200" indent="-228600">
              <a:defRPr sz="1400">
                <a:latin typeface="Verdana" panose="020B0604030504040204" pitchFamily="34" charset="0"/>
                <a:cs typeface="Arial" panose="020B0604020202020204" pitchFamily="34" charset="0"/>
              </a:defRPr>
            </a:lvl4pPr>
            <a:lvl5pPr marL="2057400" indent="-228600">
              <a:defRPr sz="1400">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latin typeface="Verdana" panose="020B0604030504040204" pitchFamily="34" charset="0"/>
                <a:cs typeface="Arial" panose="020B0604020202020204" pitchFamily="34" charset="0"/>
              </a:defRPr>
            </a:lvl9pPr>
          </a:lstStyle>
          <a:p>
            <a:r>
              <a:rPr lang="el-GR" altLang="el-GR" dirty="0"/>
              <a:t>Σε ποια δωμάτια του σπιτιού διαβάζουμε: Η κρεβατοκάμαρα και το Σαλόνι-Καθιστικό: οι ιδανικοί χώροι ανάγνωσης</a:t>
            </a:r>
          </a:p>
        </p:txBody>
      </p:sp>
      <p:sp>
        <p:nvSpPr>
          <p:cNvPr id="61444" name="Text Box 4"/>
          <p:cNvSpPr txBox="1">
            <a:spLocks noChangeArrowheads="1"/>
          </p:cNvSpPr>
          <p:nvPr/>
        </p:nvSpPr>
        <p:spPr bwMode="auto">
          <a:xfrm>
            <a:off x="1488282" y="5562601"/>
            <a:ext cx="349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algn="r" eaLnBrk="1" hangingPunct="1">
              <a:spcBef>
                <a:spcPct val="50000"/>
              </a:spcBef>
            </a:pPr>
            <a:r>
              <a:rPr lang="el-GR" altLang="el-GR" b="1" i="1">
                <a:latin typeface="Arial" panose="020B0604020202020204" pitchFamily="34" charset="0"/>
              </a:rPr>
              <a:t>%</a:t>
            </a:r>
          </a:p>
        </p:txBody>
      </p:sp>
      <p:sp>
        <p:nvSpPr>
          <p:cNvPr id="6" name="Text Box 4"/>
          <p:cNvSpPr txBox="1">
            <a:spLocks noChangeArrowheads="1"/>
          </p:cNvSpPr>
          <p:nvPr/>
        </p:nvSpPr>
        <p:spPr bwMode="auto">
          <a:xfrm>
            <a:off x="8048285" y="6299964"/>
            <a:ext cx="38401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algn="r" eaLnBrk="1" hangingPunct="1">
              <a:spcBef>
                <a:spcPct val="50000"/>
              </a:spcBef>
            </a:pPr>
            <a:r>
              <a:rPr lang="el-GR" altLang="el-GR" sz="1800" b="1" dirty="0">
                <a:latin typeface="Arial" panose="020B0604020202020204" pitchFamily="34" charset="0"/>
              </a:rPr>
              <a:t>Ν=723, αναγνώστες</a:t>
            </a:r>
          </a:p>
        </p:txBody>
      </p:sp>
    </p:spTree>
    <p:extLst>
      <p:ext uri="{BB962C8B-B14F-4D97-AF65-F5344CB8AC3E}">
        <p14:creationId xmlns:p14="http://schemas.microsoft.com/office/powerpoint/2010/main" val="2138305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4">
            <a:extLst>
              <a:ext uri="{FF2B5EF4-FFF2-40B4-BE49-F238E27FC236}">
                <a16:creationId xmlns:a16="http://schemas.microsoft.com/office/drawing/2014/main" id="{938AD3A9-9132-4066-B532-689A00521BFB}"/>
              </a:ext>
            </a:extLst>
          </p:cNvPr>
          <p:cNvSpPr>
            <a:spLocks noChangeArrowheads="1"/>
          </p:cNvSpPr>
          <p:nvPr/>
        </p:nvSpPr>
        <p:spPr bwMode="auto">
          <a:xfrm>
            <a:off x="4271169" y="4346421"/>
            <a:ext cx="7920038" cy="63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p>
            <a:pPr algn="r">
              <a:lnSpc>
                <a:spcPct val="110000"/>
              </a:lnSpc>
              <a:spcBef>
                <a:spcPct val="30000"/>
              </a:spcBef>
              <a:buClr>
                <a:schemeClr val="folHlink"/>
              </a:buClr>
              <a:buSzPct val="150000"/>
              <a:buFont typeface="Wingdings" panose="05000000000000000000" pitchFamily="2" charset="2"/>
              <a:buNone/>
            </a:pPr>
            <a:r>
              <a:rPr lang="el-GR" altLang="el-GR" sz="3200" dirty="0">
                <a:solidFill>
                  <a:schemeClr val="accent2">
                    <a:lumMod val="60000"/>
                    <a:lumOff val="40000"/>
                  </a:schemeClr>
                </a:solidFill>
                <a:latin typeface="Verdana" panose="020B0604030504040204" pitchFamily="34" charset="0"/>
                <a:cs typeface="Arial" panose="020B0604020202020204" pitchFamily="34" charset="0"/>
              </a:rPr>
              <a:t>Τι διαβάζουν οι Έλληνες</a:t>
            </a:r>
          </a:p>
        </p:txBody>
      </p:sp>
      <p:pic>
        <p:nvPicPr>
          <p:cNvPr id="63492" name="Picture 4" descr="ÎÏÎ¿ÏÎ­Î»ÎµÏÎ¼Î± ÎµÎ¹ÎºÏÎ½Î±Ï Î³Î¹Î± reading transparent"/>
          <p:cNvPicPr>
            <a:picLocks noChangeAspect="1" noChangeArrowheads="1"/>
          </p:cNvPicPr>
          <p:nvPr/>
        </p:nvPicPr>
        <p:blipFill>
          <a:blip r:embed="rId2">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630588" y="2366554"/>
            <a:ext cx="3395147" cy="3959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2851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490" name="Object 2"/>
          <p:cNvGraphicFramePr>
            <a:graphicFrameLocks/>
          </p:cNvGraphicFramePr>
          <p:nvPr>
            <p:extLst>
              <p:ext uri="{D42A27DB-BD31-4B8C-83A1-F6EECF244321}">
                <p14:modId xmlns:p14="http://schemas.microsoft.com/office/powerpoint/2010/main" val="3036773623"/>
              </p:ext>
            </p:extLst>
          </p:nvPr>
        </p:nvGraphicFramePr>
        <p:xfrm>
          <a:off x="19299" y="587500"/>
          <a:ext cx="12039600" cy="6388100"/>
        </p:xfrm>
        <a:graphic>
          <a:graphicData uri="http://schemas.openxmlformats.org/presentationml/2006/ole">
            <mc:AlternateContent xmlns:mc="http://schemas.openxmlformats.org/markup-compatibility/2006">
              <mc:Choice xmlns:v="urn:schemas-microsoft-com:vml" Requires="v">
                <p:oleObj spid="_x0000_s16394" name="Chart" r:id="rId3" imgW="9401243" imgH="4991190" progId="Excel.Chart.8">
                  <p:embed/>
                </p:oleObj>
              </mc:Choice>
              <mc:Fallback>
                <p:oleObj name="Chart" r:id="rId3" imgW="9401243" imgH="4991190" progId="Excel.Chart.8">
                  <p:embed/>
                  <p:pic>
                    <p:nvPicPr>
                      <p:cNvPr id="63490" name="Object 2"/>
                      <p:cNvPicPr>
                        <a:picLocks noChangeArrowheads="1"/>
                      </p:cNvPicPr>
                      <p:nvPr/>
                    </p:nvPicPr>
                    <p:blipFill>
                      <a:blip r:embed="rId4"/>
                      <a:srcRect/>
                      <a:stretch>
                        <a:fillRect/>
                      </a:stretch>
                    </p:blipFill>
                    <p:spPr bwMode="auto">
                      <a:xfrm>
                        <a:off x="19299" y="587500"/>
                        <a:ext cx="12039600" cy="6388100"/>
                      </a:xfrm>
                      <a:prstGeom prst="rect">
                        <a:avLst/>
                      </a:prstGeom>
                      <a:noFill/>
                      <a:ln>
                        <a:noFill/>
                      </a:ln>
                    </p:spPr>
                  </p:pic>
                </p:oleObj>
              </mc:Fallback>
            </mc:AlternateContent>
          </a:graphicData>
        </a:graphic>
      </p:graphicFrame>
      <p:sp>
        <p:nvSpPr>
          <p:cNvPr id="63491" name="Text Box 3"/>
          <p:cNvSpPr txBox="1">
            <a:spLocks noChangeArrowheads="1"/>
          </p:cNvSpPr>
          <p:nvPr/>
        </p:nvSpPr>
        <p:spPr bwMode="auto">
          <a:xfrm>
            <a:off x="767557" y="1"/>
            <a:ext cx="11423650" cy="737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defPPr>
              <a:defRPr lang="en-US"/>
            </a:defPPr>
            <a:lvl1pPr>
              <a:lnSpc>
                <a:spcPct val="110000"/>
              </a:lnSpc>
              <a:spcBef>
                <a:spcPct val="30000"/>
              </a:spcBef>
              <a:buClr>
                <a:schemeClr val="folHlink"/>
              </a:buClr>
              <a:buSzPct val="150000"/>
              <a:buFont typeface="Wingdings" panose="05000000000000000000" pitchFamily="2" charset="2"/>
              <a:buNone/>
              <a:defRPr sz="2000">
                <a:solidFill>
                  <a:schemeClr val="accent2">
                    <a:lumMod val="60000"/>
                    <a:lumOff val="40000"/>
                  </a:schemeClr>
                </a:solidFill>
                <a:latin typeface="Verdana" panose="020B0604030504040204" pitchFamily="34" charset="0"/>
                <a:cs typeface="Arial" panose="020B0604020202020204" pitchFamily="34" charset="0"/>
              </a:defRPr>
            </a:lvl1pPr>
            <a:lvl2pPr marL="742950" indent="-285750">
              <a:defRPr sz="1400">
                <a:latin typeface="Verdana" panose="020B0604030504040204" pitchFamily="34" charset="0"/>
                <a:cs typeface="Arial" panose="020B0604020202020204" pitchFamily="34" charset="0"/>
              </a:defRPr>
            </a:lvl2pPr>
            <a:lvl3pPr marL="1143000" indent="-228600">
              <a:defRPr sz="1400">
                <a:latin typeface="Verdana" panose="020B0604030504040204" pitchFamily="34" charset="0"/>
                <a:cs typeface="Arial" panose="020B0604020202020204" pitchFamily="34" charset="0"/>
              </a:defRPr>
            </a:lvl3pPr>
            <a:lvl4pPr marL="1600200" indent="-228600">
              <a:defRPr sz="1400">
                <a:latin typeface="Verdana" panose="020B0604030504040204" pitchFamily="34" charset="0"/>
                <a:cs typeface="Arial" panose="020B0604020202020204" pitchFamily="34" charset="0"/>
              </a:defRPr>
            </a:lvl4pPr>
            <a:lvl5pPr marL="2057400" indent="-228600">
              <a:defRPr sz="1400">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latin typeface="Verdana" panose="020B0604030504040204" pitchFamily="34" charset="0"/>
                <a:cs typeface="Arial" panose="020B0604020202020204" pitchFamily="34" charset="0"/>
              </a:defRPr>
            </a:lvl9pPr>
          </a:lstStyle>
          <a:p>
            <a:r>
              <a:rPr lang="el-GR" altLang="el-GR" dirty="0"/>
              <a:t>Το Ελληνικό μυθιστόρημα, το αγαπημένο των Ελλήνων. Το 1/3 των αναγνωστών δηλώνει ότι διάβασε ελληνικό μυθιστόρημα μέσα στον τελευταίο χρόνο </a:t>
            </a:r>
          </a:p>
        </p:txBody>
      </p:sp>
      <p:sp>
        <p:nvSpPr>
          <p:cNvPr id="63492" name="Text Box 4"/>
          <p:cNvSpPr txBox="1">
            <a:spLocks noChangeArrowheads="1"/>
          </p:cNvSpPr>
          <p:nvPr/>
        </p:nvSpPr>
        <p:spPr bwMode="auto">
          <a:xfrm>
            <a:off x="8184357" y="773114"/>
            <a:ext cx="3841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algn="r" eaLnBrk="1" hangingPunct="1">
              <a:spcBef>
                <a:spcPct val="50000"/>
              </a:spcBef>
            </a:pPr>
            <a:r>
              <a:rPr lang="el-GR" altLang="el-GR" sz="1800" b="1" dirty="0">
                <a:latin typeface="Arial" panose="020B0604020202020204" pitchFamily="34" charset="0"/>
              </a:rPr>
              <a:t>Ν=723, αναγνώστες</a:t>
            </a:r>
          </a:p>
        </p:txBody>
      </p:sp>
    </p:spTree>
    <p:extLst>
      <p:ext uri="{BB962C8B-B14F-4D97-AF65-F5344CB8AC3E}">
        <p14:creationId xmlns:p14="http://schemas.microsoft.com/office/powerpoint/2010/main" val="1905587519"/>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514" name="Object 2"/>
          <p:cNvGraphicFramePr>
            <a:graphicFrameLocks/>
          </p:cNvGraphicFramePr>
          <p:nvPr>
            <p:extLst>
              <p:ext uri="{D42A27DB-BD31-4B8C-83A1-F6EECF244321}">
                <p14:modId xmlns:p14="http://schemas.microsoft.com/office/powerpoint/2010/main" val="1593254261"/>
              </p:ext>
            </p:extLst>
          </p:nvPr>
        </p:nvGraphicFramePr>
        <p:xfrm>
          <a:off x="-177800" y="816270"/>
          <a:ext cx="12407900" cy="6261100"/>
        </p:xfrm>
        <a:graphic>
          <a:graphicData uri="http://schemas.openxmlformats.org/presentationml/2006/ole">
            <mc:AlternateContent xmlns:mc="http://schemas.openxmlformats.org/markup-compatibility/2006">
              <mc:Choice xmlns:v="urn:schemas-microsoft-com:vml" Requires="v">
                <p:oleObj spid="_x0000_s17418" name="Chart" r:id="rId3" imgW="9401243" imgH="4743450" progId="Excel.Chart.8">
                  <p:embed/>
                </p:oleObj>
              </mc:Choice>
              <mc:Fallback>
                <p:oleObj name="Chart" r:id="rId3" imgW="9401243" imgH="4743450" progId="Excel.Chart.8">
                  <p:embed/>
                  <p:pic>
                    <p:nvPicPr>
                      <p:cNvPr id="64514" name="Object 2"/>
                      <p:cNvPicPr>
                        <a:picLocks noChangeArrowheads="1"/>
                      </p:cNvPicPr>
                      <p:nvPr/>
                    </p:nvPicPr>
                    <p:blipFill>
                      <a:blip r:embed="rId4"/>
                      <a:srcRect/>
                      <a:stretch>
                        <a:fillRect/>
                      </a:stretch>
                    </p:blipFill>
                    <p:spPr bwMode="auto">
                      <a:xfrm>
                        <a:off x="-177800" y="816270"/>
                        <a:ext cx="12407900" cy="626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4515" name="Text Box 3"/>
          <p:cNvSpPr txBox="1">
            <a:spLocks noChangeArrowheads="1"/>
          </p:cNvSpPr>
          <p:nvPr/>
        </p:nvSpPr>
        <p:spPr bwMode="auto">
          <a:xfrm>
            <a:off x="767557" y="102315"/>
            <a:ext cx="11474450" cy="117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defPPr>
              <a:defRPr lang="en-US"/>
            </a:defPPr>
            <a:lvl1pPr>
              <a:lnSpc>
                <a:spcPct val="110000"/>
              </a:lnSpc>
              <a:spcBef>
                <a:spcPct val="30000"/>
              </a:spcBef>
              <a:buClr>
                <a:schemeClr val="folHlink"/>
              </a:buClr>
              <a:buSzPct val="150000"/>
              <a:buFont typeface="Wingdings" panose="05000000000000000000" pitchFamily="2" charset="2"/>
              <a:buNone/>
              <a:defRPr sz="2000">
                <a:solidFill>
                  <a:schemeClr val="accent2">
                    <a:lumMod val="60000"/>
                    <a:lumOff val="40000"/>
                  </a:schemeClr>
                </a:solidFill>
                <a:latin typeface="Verdana" panose="020B0604030504040204" pitchFamily="34" charset="0"/>
                <a:cs typeface="Arial" panose="020B0604020202020204" pitchFamily="34" charset="0"/>
              </a:defRPr>
            </a:lvl1pPr>
            <a:lvl2pPr marL="742950" indent="-285750">
              <a:defRPr sz="1400">
                <a:latin typeface="Verdana" panose="020B0604030504040204" pitchFamily="34" charset="0"/>
                <a:cs typeface="Arial" panose="020B0604020202020204" pitchFamily="34" charset="0"/>
              </a:defRPr>
            </a:lvl2pPr>
            <a:lvl3pPr marL="1143000" indent="-228600">
              <a:defRPr sz="1400">
                <a:latin typeface="Verdana" panose="020B0604030504040204" pitchFamily="34" charset="0"/>
                <a:cs typeface="Arial" panose="020B0604020202020204" pitchFamily="34" charset="0"/>
              </a:defRPr>
            </a:lvl3pPr>
            <a:lvl4pPr marL="1600200" indent="-228600">
              <a:defRPr sz="1400">
                <a:latin typeface="Verdana" panose="020B0604030504040204" pitchFamily="34" charset="0"/>
                <a:cs typeface="Arial" panose="020B0604020202020204" pitchFamily="34" charset="0"/>
              </a:defRPr>
            </a:lvl4pPr>
            <a:lvl5pPr marL="2057400" indent="-228600">
              <a:defRPr sz="1400">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latin typeface="Verdana" panose="020B0604030504040204" pitchFamily="34" charset="0"/>
                <a:cs typeface="Arial" panose="020B0604020202020204" pitchFamily="34" charset="0"/>
              </a:defRPr>
            </a:lvl9pPr>
          </a:lstStyle>
          <a:p>
            <a:r>
              <a:rPr lang="el-GR" altLang="el-GR" sz="1800" dirty="0"/>
              <a:t>Η ερώτηση του τελευταίου βιβλίου που διαβάστηκε, φέρνει στην πρώτη θέση το ξένο μυθιστόρημα, στη δεύτερη το ελληνικό και στην τρίτη θέση τα ιστορικά βιβλία. </a:t>
            </a:r>
            <a:r>
              <a:rPr lang="el-GR" altLang="el-GR" sz="1400" i="1" dirty="0"/>
              <a:t>Μήπως θεωρούμε ότι διαβάζουμε κυρίως ελληνικό μυθιστόρημα αλλά στην πράξη διαβάζουμε περισσότερο ξένους συγγραφείς; Σε κάθε περίπτωση η σύγκριση των δύο ερωτήσεων (τι διαβάζουμε και ποιο είναι το τελευταίο βιβλίο που διαβάσαμε) έχει ενδιαφέρον.</a:t>
            </a:r>
            <a:endParaRPr lang="el-GR" altLang="el-GR" sz="1800" i="1" dirty="0"/>
          </a:p>
        </p:txBody>
      </p:sp>
      <p:sp>
        <p:nvSpPr>
          <p:cNvPr id="64516" name="Text Box 4"/>
          <p:cNvSpPr txBox="1">
            <a:spLocks noChangeArrowheads="1"/>
          </p:cNvSpPr>
          <p:nvPr/>
        </p:nvSpPr>
        <p:spPr bwMode="auto">
          <a:xfrm>
            <a:off x="9120983" y="2312989"/>
            <a:ext cx="3121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eaLnBrk="1" hangingPunct="1">
              <a:spcBef>
                <a:spcPct val="50000"/>
              </a:spcBef>
            </a:pPr>
            <a:r>
              <a:rPr lang="el-GR" altLang="el-GR" sz="1800" b="1" dirty="0">
                <a:latin typeface="Arial" panose="020B0604020202020204" pitchFamily="34" charset="0"/>
              </a:rPr>
              <a:t>Ν=723, αναγνώστες</a:t>
            </a:r>
          </a:p>
        </p:txBody>
      </p:sp>
    </p:spTree>
    <p:extLst>
      <p:ext uri="{BB962C8B-B14F-4D97-AF65-F5344CB8AC3E}">
        <p14:creationId xmlns:p14="http://schemas.microsoft.com/office/powerpoint/2010/main" val="3240964098"/>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1551373" y="204323"/>
            <a:ext cx="10560050" cy="63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defPPr>
              <a:defRPr lang="en-US"/>
            </a:defPPr>
            <a:lvl1pPr algn="r">
              <a:lnSpc>
                <a:spcPct val="110000"/>
              </a:lnSpc>
              <a:spcBef>
                <a:spcPct val="30000"/>
              </a:spcBef>
              <a:buClr>
                <a:schemeClr val="folHlink"/>
              </a:buClr>
              <a:buSzPct val="150000"/>
              <a:buFont typeface="Wingdings" panose="05000000000000000000" pitchFamily="2" charset="2"/>
              <a:buNone/>
              <a:defRPr sz="3200">
                <a:solidFill>
                  <a:schemeClr val="accent2">
                    <a:lumMod val="60000"/>
                    <a:lumOff val="40000"/>
                  </a:schemeClr>
                </a:solidFill>
                <a:latin typeface="Verdana" panose="020B0604030504040204" pitchFamily="34" charset="0"/>
                <a:cs typeface="Arial" panose="020B0604020202020204" pitchFamily="34" charset="0"/>
              </a:defRPr>
            </a:lvl1pPr>
            <a:lvl2pPr marL="742950" indent="-285750">
              <a:defRPr sz="1400">
                <a:latin typeface="Verdana" panose="020B0604030504040204" pitchFamily="34" charset="0"/>
                <a:cs typeface="Arial" panose="020B0604020202020204" pitchFamily="34" charset="0"/>
              </a:defRPr>
            </a:lvl2pPr>
            <a:lvl3pPr marL="1143000" indent="-228600">
              <a:defRPr sz="1400">
                <a:latin typeface="Verdana" panose="020B0604030504040204" pitchFamily="34" charset="0"/>
                <a:cs typeface="Arial" panose="020B0604020202020204" pitchFamily="34" charset="0"/>
              </a:defRPr>
            </a:lvl3pPr>
            <a:lvl4pPr marL="1600200" indent="-228600">
              <a:defRPr sz="1400">
                <a:latin typeface="Verdana" panose="020B0604030504040204" pitchFamily="34" charset="0"/>
                <a:cs typeface="Arial" panose="020B0604020202020204" pitchFamily="34" charset="0"/>
              </a:defRPr>
            </a:lvl4pPr>
            <a:lvl5pPr marL="2057400" indent="-228600">
              <a:defRPr sz="1400">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latin typeface="Verdana" panose="020B0604030504040204" pitchFamily="34" charset="0"/>
                <a:cs typeface="Arial" panose="020B0604020202020204" pitchFamily="34" charset="0"/>
              </a:defRPr>
            </a:lvl9pPr>
          </a:lstStyle>
          <a:p>
            <a:r>
              <a:rPr lang="el-GR" altLang="el-GR" dirty="0"/>
              <a:t>Ταυτότητα της έρευνας</a:t>
            </a:r>
            <a:r>
              <a:rPr lang="en-US" altLang="el-GR" dirty="0"/>
              <a:t> </a:t>
            </a:r>
            <a:endParaRPr lang="el-GR" altLang="el-GR" dirty="0"/>
          </a:p>
        </p:txBody>
      </p:sp>
      <p:sp>
        <p:nvSpPr>
          <p:cNvPr id="7" name="Text Box 6"/>
          <p:cNvSpPr txBox="1">
            <a:spLocks noChangeArrowheads="1"/>
          </p:cNvSpPr>
          <p:nvPr/>
        </p:nvSpPr>
        <p:spPr bwMode="auto">
          <a:xfrm>
            <a:off x="4066318" y="1151793"/>
            <a:ext cx="7876634" cy="4732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algn="r" eaLnBrk="1" hangingPunct="1">
              <a:lnSpc>
                <a:spcPct val="125000"/>
              </a:lnSpc>
              <a:spcBef>
                <a:spcPct val="50000"/>
              </a:spcBef>
              <a:buClr>
                <a:srgbClr val="FF0000"/>
              </a:buClr>
              <a:buFont typeface="Wingdings" panose="05000000000000000000" pitchFamily="2" charset="2"/>
              <a:buChar char="ü"/>
            </a:pPr>
            <a:r>
              <a:rPr lang="el-GR" altLang="el-GR" sz="1800" b="1" dirty="0">
                <a:latin typeface="Arial" panose="020B0604020202020204" pitchFamily="34" charset="0"/>
              </a:rPr>
              <a:t>  Έρευνα προσωπικών συνεντεύξεων σε νοικοκυριά, με χρήση</a:t>
            </a:r>
            <a:r>
              <a:rPr lang="en-US" altLang="el-GR" sz="1800" b="1" dirty="0">
                <a:latin typeface="Arial" panose="020B0604020202020204" pitchFamily="34" charset="0"/>
              </a:rPr>
              <a:t> tablet</a:t>
            </a:r>
            <a:endParaRPr lang="el-GR" altLang="el-GR" sz="1800" b="1" dirty="0">
              <a:latin typeface="Arial" panose="020B0604020202020204" pitchFamily="34" charset="0"/>
            </a:endParaRPr>
          </a:p>
          <a:p>
            <a:pPr algn="r" eaLnBrk="1" hangingPunct="1">
              <a:lnSpc>
                <a:spcPct val="125000"/>
              </a:lnSpc>
              <a:spcBef>
                <a:spcPct val="50000"/>
              </a:spcBef>
              <a:buClr>
                <a:srgbClr val="FF0000"/>
              </a:buClr>
              <a:buFont typeface="Wingdings" panose="05000000000000000000" pitchFamily="2" charset="2"/>
              <a:buChar char="ü"/>
            </a:pPr>
            <a:r>
              <a:rPr lang="el-GR" altLang="el-GR" sz="1800" b="1" dirty="0">
                <a:latin typeface="Arial" panose="020B0604020202020204" pitchFamily="34" charset="0"/>
              </a:rPr>
              <a:t>  Πανελλαδικό δείγμα (Ν=</a:t>
            </a:r>
            <a:r>
              <a:rPr lang="en-US" altLang="el-GR" sz="1800" b="1" dirty="0">
                <a:latin typeface="Arial" panose="020B0604020202020204" pitchFamily="34" charset="0"/>
              </a:rPr>
              <a:t>1</a:t>
            </a:r>
            <a:r>
              <a:rPr lang="el-GR" altLang="el-GR" sz="1800" b="1" dirty="0">
                <a:latin typeface="Arial" panose="020B0604020202020204" pitchFamily="34" charset="0"/>
              </a:rPr>
              <a:t>674 άτομα σε ηλικίες 18-74 χρ.)</a:t>
            </a:r>
          </a:p>
          <a:p>
            <a:pPr algn="r" eaLnBrk="1" hangingPunct="1">
              <a:lnSpc>
                <a:spcPct val="125000"/>
              </a:lnSpc>
              <a:spcBef>
                <a:spcPct val="50000"/>
              </a:spcBef>
              <a:buClr>
                <a:srgbClr val="FF0000"/>
              </a:buClr>
              <a:buFont typeface="Wingdings" panose="05000000000000000000" pitchFamily="2" charset="2"/>
              <a:buChar char="ü"/>
            </a:pPr>
            <a:r>
              <a:rPr lang="el-GR" altLang="el-GR" sz="1800" b="1" dirty="0">
                <a:latin typeface="Arial" panose="020B0604020202020204" pitchFamily="34" charset="0"/>
              </a:rPr>
              <a:t>Τυχαία </a:t>
            </a:r>
            <a:r>
              <a:rPr lang="el-GR" altLang="el-GR" sz="1800" b="1" dirty="0" err="1">
                <a:latin typeface="Arial" panose="020B0604020202020204" pitchFamily="34" charset="0"/>
              </a:rPr>
              <a:t>στρωματοποιημένη</a:t>
            </a:r>
            <a:r>
              <a:rPr lang="el-GR" altLang="el-GR" sz="1800" b="1" dirty="0">
                <a:latin typeface="Arial" panose="020B0604020202020204" pitchFamily="34" charset="0"/>
              </a:rPr>
              <a:t> δειγματοληψία</a:t>
            </a:r>
          </a:p>
          <a:p>
            <a:pPr algn="r" eaLnBrk="1" hangingPunct="1">
              <a:lnSpc>
                <a:spcPct val="125000"/>
              </a:lnSpc>
              <a:spcBef>
                <a:spcPct val="50000"/>
              </a:spcBef>
              <a:buClr>
                <a:srgbClr val="FF0000"/>
              </a:buClr>
              <a:buFont typeface="Wingdings" panose="05000000000000000000" pitchFamily="2" charset="2"/>
              <a:buChar char="ü"/>
            </a:pPr>
            <a:r>
              <a:rPr lang="el-GR" altLang="el-GR" sz="1800" b="1" dirty="0">
                <a:latin typeface="Arial" panose="020B0604020202020204" pitchFamily="34" charset="0"/>
              </a:rPr>
              <a:t>  Δομημένο ερωτηματολόγιο διάρκειας 15 λεπτών, ενταγμένο στο ερωτηματολόγιο της έρευνας </a:t>
            </a:r>
            <a:r>
              <a:rPr lang="en-US" altLang="el-GR" sz="1800" b="1" dirty="0">
                <a:latin typeface="Arial" panose="020B0604020202020204" pitchFamily="34" charset="0"/>
              </a:rPr>
              <a:t>“People of Greece”</a:t>
            </a:r>
            <a:endParaRPr lang="el-GR" altLang="el-GR" sz="1800" b="1" dirty="0">
              <a:latin typeface="Arial" panose="020B0604020202020204" pitchFamily="34" charset="0"/>
            </a:endParaRPr>
          </a:p>
          <a:p>
            <a:pPr algn="r" eaLnBrk="1" hangingPunct="1">
              <a:lnSpc>
                <a:spcPct val="125000"/>
              </a:lnSpc>
              <a:spcBef>
                <a:spcPct val="50000"/>
              </a:spcBef>
              <a:buClr>
                <a:srgbClr val="FF0000"/>
              </a:buClr>
              <a:buFont typeface="Wingdings" panose="05000000000000000000" pitchFamily="2" charset="2"/>
              <a:buChar char="ü"/>
            </a:pPr>
            <a:r>
              <a:rPr lang="el-GR" altLang="el-GR" sz="1800" b="1" dirty="0">
                <a:latin typeface="Arial" panose="020B0604020202020204" pitchFamily="34" charset="0"/>
              </a:rPr>
              <a:t>  Τα αποτελέσματα ζυγίστηκαν σύμφωνα με τα στοιχεία της Ελληνικής Στατιστικής Αρχής (2011) ως προς το φύλο, την ηλικία και την περιοχή</a:t>
            </a:r>
            <a:endParaRPr lang="en-US" altLang="el-GR" sz="1800" b="1" dirty="0">
              <a:latin typeface="Arial" panose="020B0604020202020204" pitchFamily="34" charset="0"/>
            </a:endParaRPr>
          </a:p>
          <a:p>
            <a:pPr algn="r" eaLnBrk="1" hangingPunct="1">
              <a:lnSpc>
                <a:spcPct val="125000"/>
              </a:lnSpc>
              <a:spcBef>
                <a:spcPct val="50000"/>
              </a:spcBef>
              <a:buClr>
                <a:srgbClr val="FF0000"/>
              </a:buClr>
              <a:buFont typeface="Wingdings" panose="05000000000000000000" pitchFamily="2" charset="2"/>
              <a:buChar char="ü"/>
            </a:pPr>
            <a:r>
              <a:rPr lang="el-GR" altLang="el-GR" sz="1800" b="1" dirty="0">
                <a:latin typeface="Arial" panose="020B0604020202020204" pitchFamily="34" charset="0"/>
              </a:rPr>
              <a:t> Περίοδος διεξαγωγής: Νοέμβριος-Δεκέμβριος 2018</a:t>
            </a:r>
            <a:endParaRPr lang="en-US" altLang="el-GR" sz="1800" b="1" dirty="0">
              <a:latin typeface="Arial" panose="020B0604020202020204" pitchFamily="34" charset="0"/>
            </a:endParaRPr>
          </a:p>
          <a:p>
            <a:pPr algn="r" eaLnBrk="1" hangingPunct="1">
              <a:lnSpc>
                <a:spcPct val="125000"/>
              </a:lnSpc>
              <a:spcBef>
                <a:spcPct val="50000"/>
              </a:spcBef>
              <a:buClr>
                <a:srgbClr val="FF0000"/>
              </a:buClr>
              <a:buFont typeface="Wingdings" panose="05000000000000000000" pitchFamily="2" charset="2"/>
              <a:buChar char="ü"/>
            </a:pPr>
            <a:r>
              <a:rPr lang="el-GR" altLang="el-GR" sz="1800" b="1" dirty="0">
                <a:latin typeface="Arial" panose="020B0604020202020204" pitchFamily="34" charset="0"/>
              </a:rPr>
              <a:t>Έλεγχοι ποιότητας: σύμφωνα με τις προδιαγραφές </a:t>
            </a:r>
            <a:r>
              <a:rPr lang="en-US" altLang="el-GR" sz="1800" b="1" dirty="0">
                <a:latin typeface="Arial" panose="020B0604020202020204" pitchFamily="34" charset="0"/>
              </a:rPr>
              <a:t>ESOMAR, </a:t>
            </a:r>
            <a:r>
              <a:rPr lang="el-GR" altLang="el-GR" sz="1800" b="1" dirty="0">
                <a:latin typeface="Arial" panose="020B0604020202020204" pitchFamily="34" charset="0"/>
              </a:rPr>
              <a:t>ΣΕΔΕΑ / ΠΕΣΣ</a:t>
            </a:r>
          </a:p>
        </p:txBody>
      </p:sp>
      <p:pic>
        <p:nvPicPr>
          <p:cNvPr id="8" name="Picture 18" descr="map_greece_143_E53T34"/>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0" y="1326997"/>
            <a:ext cx="4479837" cy="3864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48882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3720307" y="4430399"/>
            <a:ext cx="8470900" cy="117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p>
            <a:pPr algn="r">
              <a:lnSpc>
                <a:spcPct val="110000"/>
              </a:lnSpc>
              <a:spcBef>
                <a:spcPct val="30000"/>
              </a:spcBef>
              <a:buClr>
                <a:schemeClr val="folHlink"/>
              </a:buClr>
              <a:buSzPct val="150000"/>
              <a:buFont typeface="Wingdings" panose="05000000000000000000" pitchFamily="2" charset="2"/>
              <a:buNone/>
            </a:pPr>
            <a:r>
              <a:rPr lang="el-GR" altLang="el-GR" sz="3200" dirty="0">
                <a:solidFill>
                  <a:schemeClr val="accent2">
                    <a:lumMod val="60000"/>
                    <a:lumOff val="40000"/>
                  </a:schemeClr>
                </a:solidFill>
                <a:latin typeface="Verdana" panose="020B0604030504040204" pitchFamily="34" charset="0"/>
                <a:cs typeface="Arial" panose="020B0604020202020204" pitchFamily="34" charset="0"/>
              </a:rPr>
              <a:t>Πώς επιλέγουν, από πού ενημερώνονται και προμηθεύονται βιβλία οι Έλληνες</a:t>
            </a:r>
          </a:p>
        </p:txBody>
      </p:sp>
      <p:pic>
        <p:nvPicPr>
          <p:cNvPr id="62468" name="Picture 4" descr="Î£ÏÎµÏÎ¹ÎºÎ® ÎµÎ¹ÎºÏÎ½Î±"/>
          <p:cNvPicPr>
            <a:picLocks noChangeAspect="1" noChangeArrowheads="1"/>
          </p:cNvPicPr>
          <p:nvPr/>
        </p:nvPicPr>
        <p:blipFill>
          <a:blip r:embed="rId2">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135154" y="2509403"/>
            <a:ext cx="3585153" cy="3585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32478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562" name="Object 2"/>
          <p:cNvGraphicFramePr>
            <a:graphicFrameLocks noChangeAspect="1"/>
          </p:cNvGraphicFramePr>
          <p:nvPr>
            <p:extLst>
              <p:ext uri="{D42A27DB-BD31-4B8C-83A1-F6EECF244321}">
                <p14:modId xmlns:p14="http://schemas.microsoft.com/office/powerpoint/2010/main" val="1789605502"/>
              </p:ext>
            </p:extLst>
          </p:nvPr>
        </p:nvGraphicFramePr>
        <p:xfrm>
          <a:off x="-94613" y="831834"/>
          <a:ext cx="12184063" cy="5830887"/>
        </p:xfrm>
        <a:graphic>
          <a:graphicData uri="http://schemas.openxmlformats.org/presentationml/2006/ole">
            <mc:AlternateContent xmlns:mc="http://schemas.openxmlformats.org/markup-compatibility/2006">
              <mc:Choice xmlns:v="urn:schemas-microsoft-com:vml" Requires="v">
                <p:oleObj spid="_x0000_s18442" name="Chart" r:id="rId4" imgW="9401243" imgH="4495710" progId="Excel.Chart.8">
                  <p:embed/>
                </p:oleObj>
              </mc:Choice>
              <mc:Fallback>
                <p:oleObj name="Chart" r:id="rId4" imgW="9401243" imgH="4495710" progId="Excel.Chart.8">
                  <p:embed/>
                  <p:pic>
                    <p:nvPicPr>
                      <p:cNvPr id="66562" name="Object 2"/>
                      <p:cNvPicPr>
                        <a:picLocks noChangeAspect="1" noChangeArrowheads="1"/>
                      </p:cNvPicPr>
                      <p:nvPr/>
                    </p:nvPicPr>
                    <p:blipFill>
                      <a:blip r:embed="rId5"/>
                      <a:srcRect/>
                      <a:stretch>
                        <a:fillRect/>
                      </a:stretch>
                    </p:blipFill>
                    <p:spPr bwMode="auto">
                      <a:xfrm>
                        <a:off x="-94613" y="831834"/>
                        <a:ext cx="12184063" cy="58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6563" name="Text Box 3"/>
          <p:cNvSpPr txBox="1">
            <a:spLocks noChangeArrowheads="1"/>
          </p:cNvSpPr>
          <p:nvPr/>
        </p:nvSpPr>
        <p:spPr bwMode="auto">
          <a:xfrm>
            <a:off x="767557" y="52582"/>
            <a:ext cx="11423650"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defPPr>
              <a:defRPr lang="en-US"/>
            </a:defPPr>
            <a:lvl1pPr>
              <a:lnSpc>
                <a:spcPct val="110000"/>
              </a:lnSpc>
              <a:spcBef>
                <a:spcPct val="30000"/>
              </a:spcBef>
              <a:buClr>
                <a:schemeClr val="folHlink"/>
              </a:buClr>
              <a:buSzPct val="150000"/>
              <a:buFont typeface="Wingdings" panose="05000000000000000000" pitchFamily="2" charset="2"/>
              <a:buNone/>
              <a:defRPr>
                <a:solidFill>
                  <a:schemeClr val="accent2">
                    <a:lumMod val="60000"/>
                    <a:lumOff val="40000"/>
                  </a:schemeClr>
                </a:solidFill>
                <a:latin typeface="Verdana" panose="020B0604030504040204" pitchFamily="34" charset="0"/>
                <a:cs typeface="Arial" panose="020B0604020202020204" pitchFamily="34" charset="0"/>
              </a:defRPr>
            </a:lvl1pPr>
            <a:lvl2pPr marL="742950" indent="-285750">
              <a:defRPr sz="1400">
                <a:latin typeface="Verdana" panose="020B0604030504040204" pitchFamily="34" charset="0"/>
                <a:cs typeface="Arial" panose="020B0604020202020204" pitchFamily="34" charset="0"/>
              </a:defRPr>
            </a:lvl2pPr>
            <a:lvl3pPr marL="1143000" indent="-228600">
              <a:defRPr sz="1400">
                <a:latin typeface="Verdana" panose="020B0604030504040204" pitchFamily="34" charset="0"/>
                <a:cs typeface="Arial" panose="020B0604020202020204" pitchFamily="34" charset="0"/>
              </a:defRPr>
            </a:lvl3pPr>
            <a:lvl4pPr marL="1600200" indent="-228600">
              <a:defRPr sz="1400">
                <a:latin typeface="Verdana" panose="020B0604030504040204" pitchFamily="34" charset="0"/>
                <a:cs typeface="Arial" panose="020B0604020202020204" pitchFamily="34" charset="0"/>
              </a:defRPr>
            </a:lvl4pPr>
            <a:lvl5pPr marL="2057400" indent="-228600">
              <a:defRPr sz="1400">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latin typeface="Verdana" panose="020B0604030504040204" pitchFamily="34" charset="0"/>
                <a:cs typeface="Arial" panose="020B0604020202020204" pitchFamily="34" charset="0"/>
              </a:defRPr>
            </a:lvl9pPr>
          </a:lstStyle>
          <a:p>
            <a:r>
              <a:rPr lang="el-GR" altLang="el-GR" dirty="0"/>
              <a:t>Κριτήρια επιλογής του τελευταίου βιβλίου που διάβασαν: εκτός από το θέμα του βιβλίου, σημαντικά ποσοστά για τις συστάσεις από φίλους-γνωστούς και το οπισθόφυλλο </a:t>
            </a:r>
          </a:p>
        </p:txBody>
      </p:sp>
      <p:sp>
        <p:nvSpPr>
          <p:cNvPr id="66564" name="Text Box 4"/>
          <p:cNvSpPr txBox="1">
            <a:spLocks noChangeArrowheads="1"/>
          </p:cNvSpPr>
          <p:nvPr/>
        </p:nvSpPr>
        <p:spPr bwMode="auto">
          <a:xfrm>
            <a:off x="8091931" y="5600144"/>
            <a:ext cx="38433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algn="r" eaLnBrk="1" hangingPunct="1">
              <a:spcBef>
                <a:spcPct val="50000"/>
              </a:spcBef>
            </a:pPr>
            <a:r>
              <a:rPr lang="el-GR" altLang="el-GR" sz="1800" b="1" dirty="0">
                <a:latin typeface="Arial" panose="020B0604020202020204" pitchFamily="34" charset="0"/>
              </a:rPr>
              <a:t>Ν=723, αναγνώστες</a:t>
            </a:r>
          </a:p>
        </p:txBody>
      </p:sp>
    </p:spTree>
    <p:extLst>
      <p:ext uri="{BB962C8B-B14F-4D97-AF65-F5344CB8AC3E}">
        <p14:creationId xmlns:p14="http://schemas.microsoft.com/office/powerpoint/2010/main" val="183897635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610" name="Object 2"/>
          <p:cNvGraphicFramePr>
            <a:graphicFrameLocks noChangeAspect="1"/>
          </p:cNvGraphicFramePr>
          <p:nvPr>
            <p:extLst>
              <p:ext uri="{D42A27DB-BD31-4B8C-83A1-F6EECF244321}">
                <p14:modId xmlns:p14="http://schemas.microsoft.com/office/powerpoint/2010/main" val="2150806938"/>
              </p:ext>
            </p:extLst>
          </p:nvPr>
        </p:nvGraphicFramePr>
        <p:xfrm>
          <a:off x="-131948" y="1197593"/>
          <a:ext cx="12153900" cy="5511800"/>
        </p:xfrm>
        <a:graphic>
          <a:graphicData uri="http://schemas.openxmlformats.org/presentationml/2006/ole">
            <mc:AlternateContent xmlns:mc="http://schemas.openxmlformats.org/markup-compatibility/2006">
              <mc:Choice xmlns:v="urn:schemas-microsoft-com:vml" Requires="v">
                <p:oleObj spid="_x0000_s19467" name="Chart" r:id="rId4" imgW="9401243" imgH="4257675" progId="Excel.Chart.8">
                  <p:embed/>
                </p:oleObj>
              </mc:Choice>
              <mc:Fallback>
                <p:oleObj name="Chart" r:id="rId4" imgW="9401243" imgH="4257675" progId="Excel.Chart.8">
                  <p:embed/>
                  <p:pic>
                    <p:nvPicPr>
                      <p:cNvPr id="68610" name="Object 2"/>
                      <p:cNvPicPr>
                        <a:picLocks noChangeAspect="1" noChangeArrowheads="1"/>
                      </p:cNvPicPr>
                      <p:nvPr/>
                    </p:nvPicPr>
                    <p:blipFill>
                      <a:blip r:embed="rId5"/>
                      <a:srcRect/>
                      <a:stretch>
                        <a:fillRect/>
                      </a:stretch>
                    </p:blipFill>
                    <p:spPr bwMode="auto">
                      <a:xfrm>
                        <a:off x="-131948" y="1197593"/>
                        <a:ext cx="12153900" cy="551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8611" name="Text Box 3"/>
          <p:cNvSpPr txBox="1">
            <a:spLocks noChangeArrowheads="1"/>
          </p:cNvSpPr>
          <p:nvPr/>
        </p:nvSpPr>
        <p:spPr bwMode="auto">
          <a:xfrm>
            <a:off x="767557" y="3446"/>
            <a:ext cx="11423650" cy="100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defPPr>
              <a:defRPr lang="en-US"/>
            </a:defPPr>
            <a:lvl1pPr>
              <a:lnSpc>
                <a:spcPct val="110000"/>
              </a:lnSpc>
              <a:spcBef>
                <a:spcPct val="30000"/>
              </a:spcBef>
              <a:buClr>
                <a:schemeClr val="folHlink"/>
              </a:buClr>
              <a:buSzPct val="150000"/>
              <a:buFont typeface="Wingdings" panose="05000000000000000000" pitchFamily="2" charset="2"/>
              <a:buNone/>
              <a:defRPr>
                <a:solidFill>
                  <a:schemeClr val="accent2">
                    <a:lumMod val="60000"/>
                    <a:lumOff val="40000"/>
                  </a:schemeClr>
                </a:solidFill>
                <a:latin typeface="Verdana" panose="020B0604030504040204" pitchFamily="34" charset="0"/>
                <a:cs typeface="Arial" panose="020B0604020202020204" pitchFamily="34" charset="0"/>
              </a:defRPr>
            </a:lvl1pPr>
            <a:lvl2pPr marL="742950" indent="-285750">
              <a:defRPr sz="1400">
                <a:latin typeface="Verdana" panose="020B0604030504040204" pitchFamily="34" charset="0"/>
                <a:cs typeface="Arial" panose="020B0604020202020204" pitchFamily="34" charset="0"/>
              </a:defRPr>
            </a:lvl2pPr>
            <a:lvl3pPr marL="1143000" indent="-228600">
              <a:defRPr sz="1400">
                <a:latin typeface="Verdana" panose="020B0604030504040204" pitchFamily="34" charset="0"/>
                <a:cs typeface="Arial" panose="020B0604020202020204" pitchFamily="34" charset="0"/>
              </a:defRPr>
            </a:lvl3pPr>
            <a:lvl4pPr marL="1600200" indent="-228600">
              <a:defRPr sz="1400">
                <a:latin typeface="Verdana" panose="020B0604030504040204" pitchFamily="34" charset="0"/>
                <a:cs typeface="Arial" panose="020B0604020202020204" pitchFamily="34" charset="0"/>
              </a:defRPr>
            </a:lvl4pPr>
            <a:lvl5pPr marL="2057400" indent="-228600">
              <a:defRPr sz="1400">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latin typeface="Verdana" panose="020B0604030504040204" pitchFamily="34" charset="0"/>
                <a:cs typeface="Arial" panose="020B0604020202020204" pitchFamily="34" charset="0"/>
              </a:defRPr>
            </a:lvl9pPr>
          </a:lstStyle>
          <a:p>
            <a:r>
              <a:rPr lang="el-GR" altLang="el-GR" dirty="0"/>
              <a:t>Διαφορές ξένης-ελληνικής λογοτεχνίας: Στην Ελληνική λογοτεχνία  ο συγγραφέας είναι πολύ σημαντικός, ενώ όταν επιλέγουν ξένη μετρούν συγκριτικά περισσότερο οι συστάσεις, η περίληψη στο οπισθόφυλλο, οι κριτικές, η κυκλοφορία, τα βραβεία και η τιμή</a:t>
            </a:r>
          </a:p>
        </p:txBody>
      </p:sp>
    </p:spTree>
    <p:extLst>
      <p:ext uri="{BB962C8B-B14F-4D97-AF65-F5344CB8AC3E}">
        <p14:creationId xmlns:p14="http://schemas.microsoft.com/office/powerpoint/2010/main" val="235252167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0"/>
          <p:cNvSpPr>
            <a:spLocks noChangeArrowheads="1"/>
          </p:cNvSpPr>
          <p:nvPr/>
        </p:nvSpPr>
        <p:spPr bwMode="auto">
          <a:xfrm>
            <a:off x="795" y="3547564"/>
            <a:ext cx="12190413" cy="2554545"/>
          </a:xfrm>
          <a:prstGeom prst="rect">
            <a:avLst/>
          </a:prstGeom>
          <a:solidFill>
            <a:schemeClr val="tx1">
              <a:alpha val="50980"/>
            </a:schemeClr>
          </a:solidFill>
          <a:ln>
            <a:noFill/>
          </a:ln>
          <a:effectLst/>
          <a:extLst/>
        </p:spPr>
        <p:txBody>
          <a:bodyPr>
            <a:spAutoFit/>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br>
              <a:rPr lang="el-GR" altLang="el-GR" sz="3200" b="1">
                <a:solidFill>
                  <a:srgbClr val="FFFFFF"/>
                </a:solidFill>
              </a:rPr>
            </a:br>
            <a:br>
              <a:rPr lang="el-GR" altLang="el-GR" sz="3200" b="1">
                <a:solidFill>
                  <a:srgbClr val="FFFFFF"/>
                </a:solidFill>
              </a:rPr>
            </a:br>
            <a:br>
              <a:rPr lang="el-GR" altLang="el-GR" sz="3200" b="1">
                <a:solidFill>
                  <a:srgbClr val="FFFFFF"/>
                </a:solidFill>
              </a:rPr>
            </a:br>
            <a:br>
              <a:rPr lang="el-GR" altLang="el-GR" sz="3200" b="1">
                <a:solidFill>
                  <a:srgbClr val="FFFFFF"/>
                </a:solidFill>
              </a:rPr>
            </a:br>
            <a:endParaRPr lang="el-GR" altLang="el-GR" sz="3200" b="1">
              <a:solidFill>
                <a:srgbClr val="FFFFFF"/>
              </a:solidFill>
            </a:endParaRPr>
          </a:p>
        </p:txBody>
      </p:sp>
      <p:sp>
        <p:nvSpPr>
          <p:cNvPr id="70659" name="Rectangle 10"/>
          <p:cNvSpPr>
            <a:spLocks noChangeArrowheads="1"/>
          </p:cNvSpPr>
          <p:nvPr/>
        </p:nvSpPr>
        <p:spPr bwMode="auto">
          <a:xfrm>
            <a:off x="795" y="1975488"/>
            <a:ext cx="12190413" cy="1465262"/>
          </a:xfrm>
          <a:prstGeom prst="rect">
            <a:avLst/>
          </a:prstGeom>
          <a:solidFill>
            <a:srgbClr val="C0C0C0">
              <a:alpha val="50980"/>
            </a:srgb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br>
              <a:rPr lang="el-GR" altLang="el-GR" sz="1800" b="1">
                <a:solidFill>
                  <a:srgbClr val="FFFFFF"/>
                </a:solidFill>
              </a:rPr>
            </a:br>
            <a:br>
              <a:rPr lang="el-GR" altLang="el-GR" sz="1800" b="1">
                <a:solidFill>
                  <a:srgbClr val="FFFFFF"/>
                </a:solidFill>
              </a:rPr>
            </a:br>
            <a:br>
              <a:rPr lang="el-GR" altLang="el-GR" sz="1800" b="1">
                <a:solidFill>
                  <a:srgbClr val="FFFFFF"/>
                </a:solidFill>
              </a:rPr>
            </a:br>
            <a:br>
              <a:rPr lang="el-GR" altLang="el-GR" sz="1800" b="1">
                <a:solidFill>
                  <a:srgbClr val="FFFFFF"/>
                </a:solidFill>
              </a:rPr>
            </a:br>
            <a:endParaRPr lang="el-GR" altLang="el-GR" sz="1800" b="1">
              <a:solidFill>
                <a:srgbClr val="FFFFFF"/>
              </a:solidFill>
            </a:endParaRPr>
          </a:p>
        </p:txBody>
      </p:sp>
      <p:graphicFrame>
        <p:nvGraphicFramePr>
          <p:cNvPr id="70660" name="Object 2"/>
          <p:cNvGraphicFramePr>
            <a:graphicFrameLocks noChangeAspect="1"/>
          </p:cNvGraphicFramePr>
          <p:nvPr>
            <p:extLst>
              <p:ext uri="{D42A27DB-BD31-4B8C-83A1-F6EECF244321}">
                <p14:modId xmlns:p14="http://schemas.microsoft.com/office/powerpoint/2010/main" val="2811586489"/>
              </p:ext>
            </p:extLst>
          </p:nvPr>
        </p:nvGraphicFramePr>
        <p:xfrm>
          <a:off x="-38100" y="871676"/>
          <a:ext cx="12153900" cy="5909130"/>
        </p:xfrm>
        <a:graphic>
          <a:graphicData uri="http://schemas.openxmlformats.org/presentationml/2006/ole">
            <mc:AlternateContent xmlns:mc="http://schemas.openxmlformats.org/markup-compatibility/2006">
              <mc:Choice xmlns:v="urn:schemas-microsoft-com:vml" Requires="v">
                <p:oleObj spid="_x0000_s20492" name="Chart" r:id="rId4" imgW="9401243" imgH="5334090" progId="Excel.Chart.8">
                  <p:embed/>
                </p:oleObj>
              </mc:Choice>
              <mc:Fallback>
                <p:oleObj name="Chart" r:id="rId4" imgW="9401243" imgH="5334090" progId="Excel.Chart.8">
                  <p:embed/>
                  <p:pic>
                    <p:nvPicPr>
                      <p:cNvPr id="70660" name="Object 2"/>
                      <p:cNvPicPr>
                        <a:picLocks noChangeAspect="1" noChangeArrowheads="1"/>
                      </p:cNvPicPr>
                      <p:nvPr/>
                    </p:nvPicPr>
                    <p:blipFill>
                      <a:blip r:embed="rId5"/>
                      <a:srcRect/>
                      <a:stretch>
                        <a:fillRect/>
                      </a:stretch>
                    </p:blipFill>
                    <p:spPr bwMode="auto">
                      <a:xfrm>
                        <a:off x="-38100" y="871676"/>
                        <a:ext cx="12153900" cy="5909130"/>
                      </a:xfrm>
                      <a:prstGeom prst="rect">
                        <a:avLst/>
                      </a:prstGeom>
                      <a:noFill/>
                      <a:ln>
                        <a:noFill/>
                      </a:ln>
                    </p:spPr>
                  </p:pic>
                </p:oleObj>
              </mc:Fallback>
            </mc:AlternateContent>
          </a:graphicData>
        </a:graphic>
      </p:graphicFrame>
      <p:sp>
        <p:nvSpPr>
          <p:cNvPr id="70661" name="Text Box 3"/>
          <p:cNvSpPr txBox="1">
            <a:spLocks noChangeArrowheads="1"/>
          </p:cNvSpPr>
          <p:nvPr/>
        </p:nvSpPr>
        <p:spPr bwMode="auto">
          <a:xfrm>
            <a:off x="767557" y="141290"/>
            <a:ext cx="11423650"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defPPr>
              <a:defRPr lang="en-US"/>
            </a:defPPr>
            <a:lvl1pPr>
              <a:lnSpc>
                <a:spcPct val="110000"/>
              </a:lnSpc>
              <a:spcBef>
                <a:spcPct val="30000"/>
              </a:spcBef>
              <a:buClr>
                <a:schemeClr val="folHlink"/>
              </a:buClr>
              <a:buSzPct val="150000"/>
              <a:buFont typeface="Wingdings" panose="05000000000000000000" pitchFamily="2" charset="2"/>
              <a:buNone/>
              <a:defRPr>
                <a:solidFill>
                  <a:schemeClr val="accent2">
                    <a:lumMod val="60000"/>
                    <a:lumOff val="40000"/>
                  </a:schemeClr>
                </a:solidFill>
                <a:latin typeface="Verdana" panose="020B0604030504040204" pitchFamily="34" charset="0"/>
                <a:cs typeface="Arial" panose="020B0604020202020204" pitchFamily="34" charset="0"/>
              </a:defRPr>
            </a:lvl1pPr>
            <a:lvl2pPr marL="742950" indent="-285750">
              <a:defRPr sz="1400">
                <a:latin typeface="Verdana" panose="020B0604030504040204" pitchFamily="34" charset="0"/>
                <a:cs typeface="Arial" panose="020B0604020202020204" pitchFamily="34" charset="0"/>
              </a:defRPr>
            </a:lvl2pPr>
            <a:lvl3pPr marL="1143000" indent="-228600">
              <a:defRPr sz="1400">
                <a:latin typeface="Verdana" panose="020B0604030504040204" pitchFamily="34" charset="0"/>
                <a:cs typeface="Arial" panose="020B0604020202020204" pitchFamily="34" charset="0"/>
              </a:defRPr>
            </a:lvl3pPr>
            <a:lvl4pPr marL="1600200" indent="-228600">
              <a:defRPr sz="1400">
                <a:latin typeface="Verdana" panose="020B0604030504040204" pitchFamily="34" charset="0"/>
                <a:cs typeface="Arial" panose="020B0604020202020204" pitchFamily="34" charset="0"/>
              </a:defRPr>
            </a:lvl4pPr>
            <a:lvl5pPr marL="2057400" indent="-228600">
              <a:defRPr sz="1400">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latin typeface="Verdana" panose="020B0604030504040204" pitchFamily="34" charset="0"/>
                <a:cs typeface="Arial" panose="020B0604020202020204" pitchFamily="34" charset="0"/>
              </a:defRPr>
            </a:lvl9pPr>
          </a:lstStyle>
          <a:p>
            <a:r>
              <a:rPr lang="el-GR" altLang="el-GR" dirty="0"/>
              <a:t>Από πού ενημερώνονται: Ιδιαίτερα σημαντικός ο ρόλος του βιβλιοπωλείου του </a:t>
            </a:r>
            <a:r>
              <a:rPr lang="en-US" altLang="el-GR" dirty="0"/>
              <a:t>word of mouth </a:t>
            </a:r>
            <a:r>
              <a:rPr lang="el-GR" altLang="el-GR" dirty="0"/>
              <a:t>και των εκθέσεων βιβλίου</a:t>
            </a:r>
          </a:p>
        </p:txBody>
      </p:sp>
      <p:sp>
        <p:nvSpPr>
          <p:cNvPr id="3" name="Ορθογώνιο 2">
            <a:extLst>
              <a:ext uri="{FF2B5EF4-FFF2-40B4-BE49-F238E27FC236}">
                <a16:creationId xmlns:a16="http://schemas.microsoft.com/office/drawing/2014/main" id="{0E0A2EFA-EAEA-4FBD-B56E-D66AE7259BE4}"/>
              </a:ext>
            </a:extLst>
          </p:cNvPr>
          <p:cNvSpPr/>
          <p:nvPr/>
        </p:nvSpPr>
        <p:spPr>
          <a:xfrm>
            <a:off x="7104856" y="5275557"/>
            <a:ext cx="3960813" cy="431800"/>
          </a:xfrm>
          <a:prstGeom prst="rect">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algn="ctr">
              <a:defRPr/>
            </a:pPr>
            <a:r>
              <a:rPr lang="en-US" altLang="el-GR" b="1" dirty="0">
                <a:solidFill>
                  <a:srgbClr val="006600"/>
                </a:solidFill>
                <a:latin typeface="Arial" panose="020B0604020202020204" pitchFamily="34" charset="0"/>
              </a:rPr>
              <a:t>Social Media </a:t>
            </a:r>
            <a:r>
              <a:rPr lang="en-US" altLang="el-GR" sz="1000" i="1" dirty="0">
                <a:solidFill>
                  <a:srgbClr val="006600"/>
                </a:solidFill>
                <a:latin typeface="Arial" panose="020B0604020202020204" pitchFamily="34" charset="0"/>
              </a:rPr>
              <a:t>(</a:t>
            </a:r>
            <a:r>
              <a:rPr lang="el-GR" altLang="el-GR" sz="1000" i="1" dirty="0">
                <a:solidFill>
                  <a:srgbClr val="006600"/>
                </a:solidFill>
                <a:latin typeface="Arial" panose="020B0604020202020204" pitchFamily="34" charset="0"/>
              </a:rPr>
              <a:t>συγγραφέων, δημοσιογράφων, βιβλιοπωλείων)</a:t>
            </a:r>
            <a:endParaRPr lang="el-GR" altLang="el-GR" b="1" dirty="0">
              <a:solidFill>
                <a:srgbClr val="006600"/>
              </a:solidFill>
              <a:latin typeface="Arial" panose="020B0604020202020204" pitchFamily="34" charset="0"/>
            </a:endParaRPr>
          </a:p>
        </p:txBody>
      </p:sp>
      <p:sp>
        <p:nvSpPr>
          <p:cNvPr id="7" name="Ορθογώνιο 6">
            <a:extLst>
              <a:ext uri="{FF2B5EF4-FFF2-40B4-BE49-F238E27FC236}">
                <a16:creationId xmlns:a16="http://schemas.microsoft.com/office/drawing/2014/main" id="{ADA39C99-F86A-42A2-9EFC-5DEE73D3C344}"/>
              </a:ext>
            </a:extLst>
          </p:cNvPr>
          <p:cNvSpPr/>
          <p:nvPr/>
        </p:nvSpPr>
        <p:spPr>
          <a:xfrm>
            <a:off x="7104857" y="3979365"/>
            <a:ext cx="3960812" cy="574675"/>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algn="ctr">
              <a:defRPr/>
            </a:pPr>
            <a:r>
              <a:rPr lang="el-GR" altLang="el-GR" sz="1600" b="1" dirty="0">
                <a:solidFill>
                  <a:srgbClr val="FF6600"/>
                </a:solidFill>
                <a:latin typeface="Arial" panose="020B0604020202020204" pitchFamily="34" charset="0"/>
              </a:rPr>
              <a:t>Σύγχρονοι τρόποι/</a:t>
            </a:r>
            <a:r>
              <a:rPr lang="en-US" altLang="el-GR" sz="1600" b="1" dirty="0">
                <a:solidFill>
                  <a:srgbClr val="FF6600"/>
                </a:solidFill>
                <a:latin typeface="Arial" panose="020B0604020202020204" pitchFamily="34" charset="0"/>
              </a:rPr>
              <a:t>Internet</a:t>
            </a:r>
            <a:r>
              <a:rPr lang="en-US" altLang="el-GR" dirty="0">
                <a:solidFill>
                  <a:srgbClr val="FF6600"/>
                </a:solidFill>
                <a:latin typeface="Arial" panose="020B0604020202020204" pitchFamily="34" charset="0"/>
              </a:rPr>
              <a:t> </a:t>
            </a:r>
            <a:r>
              <a:rPr lang="en-US" altLang="el-GR" sz="1050" i="1" dirty="0">
                <a:solidFill>
                  <a:srgbClr val="FF6600"/>
                </a:solidFill>
                <a:latin typeface="Arial" panose="020B0604020202020204" pitchFamily="34" charset="0"/>
              </a:rPr>
              <a:t>(</a:t>
            </a:r>
            <a:r>
              <a:rPr lang="el-GR" altLang="el-GR" sz="1050" i="1" dirty="0">
                <a:solidFill>
                  <a:srgbClr val="FF6600"/>
                </a:solidFill>
                <a:latin typeface="Arial" panose="020B0604020202020204" pitchFamily="34" charset="0"/>
              </a:rPr>
              <a:t>άρθρα, </a:t>
            </a:r>
            <a:r>
              <a:rPr lang="en-US" altLang="el-GR" sz="1050" i="1" dirty="0">
                <a:solidFill>
                  <a:srgbClr val="FF6600"/>
                </a:solidFill>
                <a:latin typeface="Arial" panose="020B0604020202020204" pitchFamily="34" charset="0"/>
              </a:rPr>
              <a:t>site </a:t>
            </a:r>
            <a:r>
              <a:rPr lang="el-GR" altLang="el-GR" sz="1050" i="1" dirty="0">
                <a:solidFill>
                  <a:srgbClr val="FF6600"/>
                </a:solidFill>
                <a:latin typeface="Arial" panose="020B0604020202020204" pitchFamily="34" charset="0"/>
              </a:rPr>
              <a:t>βιβλιοπωλείων, διαφημίσεις, διαδικτυακά λογοτεχνικά περιοδικά, </a:t>
            </a:r>
            <a:r>
              <a:rPr lang="en-US" altLang="el-GR" sz="1050" i="1" dirty="0" err="1">
                <a:solidFill>
                  <a:srgbClr val="FF6600"/>
                </a:solidFill>
                <a:latin typeface="Arial" panose="020B0604020202020204" pitchFamily="34" charset="0"/>
              </a:rPr>
              <a:t>biblionet</a:t>
            </a:r>
            <a:r>
              <a:rPr lang="en-US" altLang="el-GR" dirty="0">
                <a:solidFill>
                  <a:srgbClr val="FF6600"/>
                </a:solidFill>
                <a:latin typeface="Arial" panose="020B0604020202020204" pitchFamily="34" charset="0"/>
              </a:rPr>
              <a:t>)</a:t>
            </a:r>
            <a:endParaRPr lang="el-GR" altLang="el-GR" sz="1600" b="1" dirty="0">
              <a:solidFill>
                <a:srgbClr val="FF6600"/>
              </a:solidFill>
              <a:latin typeface="Arial" panose="020B0604020202020204" pitchFamily="34" charset="0"/>
            </a:endParaRPr>
          </a:p>
        </p:txBody>
      </p:sp>
      <p:sp>
        <p:nvSpPr>
          <p:cNvPr id="8" name="Ορθογώνιο 7">
            <a:extLst>
              <a:ext uri="{FF2B5EF4-FFF2-40B4-BE49-F238E27FC236}">
                <a16:creationId xmlns:a16="http://schemas.microsoft.com/office/drawing/2014/main" id="{2DE2A9F5-6341-4172-94C1-5F59E4AC14A6}"/>
              </a:ext>
            </a:extLst>
          </p:cNvPr>
          <p:cNvSpPr/>
          <p:nvPr/>
        </p:nvSpPr>
        <p:spPr>
          <a:xfrm>
            <a:off x="7031833" y="2610939"/>
            <a:ext cx="4033836" cy="57626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algn="ctr">
              <a:defRPr/>
            </a:pPr>
            <a:r>
              <a:rPr lang="el-GR" altLang="el-GR" b="1" dirty="0">
                <a:solidFill>
                  <a:srgbClr val="002060"/>
                </a:solidFill>
                <a:latin typeface="Arial" panose="020B0604020202020204" pitchFamily="34" charset="0"/>
              </a:rPr>
              <a:t>Παραδοσιακοί τρόποι </a:t>
            </a:r>
            <a:r>
              <a:rPr lang="en-US" altLang="el-GR" sz="1000" i="1" dirty="0">
                <a:solidFill>
                  <a:srgbClr val="002060"/>
                </a:solidFill>
                <a:latin typeface="Arial" panose="020B0604020202020204" pitchFamily="34" charset="0"/>
              </a:rPr>
              <a:t>(</a:t>
            </a:r>
            <a:r>
              <a:rPr lang="el-GR" altLang="el-GR" sz="1000" i="1" dirty="0">
                <a:solidFill>
                  <a:srgbClr val="002060"/>
                </a:solidFill>
                <a:latin typeface="Arial" panose="020B0604020202020204" pitchFamily="34" charset="0"/>
              </a:rPr>
              <a:t>περιοδικά, τηλεόραση, εφημερίδες, κατάλογοι ραδιόφωνο, επίσκεψη σε βιβλιοθήκες</a:t>
            </a:r>
            <a:r>
              <a:rPr lang="en-US" altLang="el-GR" sz="1200" dirty="0">
                <a:solidFill>
                  <a:srgbClr val="002060"/>
                </a:solidFill>
                <a:latin typeface="Arial" panose="020B0604020202020204" pitchFamily="34" charset="0"/>
              </a:rPr>
              <a:t>)</a:t>
            </a:r>
            <a:endParaRPr lang="el-GR" altLang="el-GR" b="1" dirty="0">
              <a:solidFill>
                <a:srgbClr val="002060"/>
              </a:solidFill>
              <a:latin typeface="Arial" panose="020B0604020202020204" pitchFamily="34" charset="0"/>
            </a:endParaRPr>
          </a:p>
        </p:txBody>
      </p:sp>
      <p:sp>
        <p:nvSpPr>
          <p:cNvPr id="70665" name="Text Box 4"/>
          <p:cNvSpPr txBox="1">
            <a:spLocks noChangeArrowheads="1"/>
          </p:cNvSpPr>
          <p:nvPr/>
        </p:nvSpPr>
        <p:spPr bwMode="auto">
          <a:xfrm>
            <a:off x="33419" y="6458356"/>
            <a:ext cx="38433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eaLnBrk="1" hangingPunct="1">
              <a:spcBef>
                <a:spcPct val="50000"/>
              </a:spcBef>
            </a:pPr>
            <a:r>
              <a:rPr lang="el-GR" altLang="el-GR" sz="1800" b="1" dirty="0">
                <a:latin typeface="Arial" panose="020B0604020202020204" pitchFamily="34" charset="0"/>
              </a:rPr>
              <a:t>Ν=723, αναγνώστες</a:t>
            </a:r>
          </a:p>
        </p:txBody>
      </p:sp>
      <p:sp>
        <p:nvSpPr>
          <p:cNvPr id="70666" name="AutoShape 11"/>
          <p:cNvSpPr>
            <a:spLocks/>
          </p:cNvSpPr>
          <p:nvPr/>
        </p:nvSpPr>
        <p:spPr bwMode="auto">
          <a:xfrm>
            <a:off x="6239669" y="2084139"/>
            <a:ext cx="431800" cy="1295400"/>
          </a:xfrm>
          <a:prstGeom prst="rightBrace">
            <a:avLst>
              <a:gd name="adj1" fmla="val 25000"/>
              <a:gd name="adj2" fmla="val 50000"/>
            </a:avLst>
          </a:prstGeom>
          <a:noFill/>
          <a:ln w="9525">
            <a:solidFill>
              <a:srgbClr val="00206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endParaRPr lang="el-GR" altLang="el-GR"/>
          </a:p>
        </p:txBody>
      </p:sp>
      <p:sp>
        <p:nvSpPr>
          <p:cNvPr id="70667" name="AutoShape 13"/>
          <p:cNvSpPr>
            <a:spLocks/>
          </p:cNvSpPr>
          <p:nvPr/>
        </p:nvSpPr>
        <p:spPr bwMode="auto">
          <a:xfrm>
            <a:off x="6300819" y="3607126"/>
            <a:ext cx="431800" cy="1295400"/>
          </a:xfrm>
          <a:prstGeom prst="rightBrace">
            <a:avLst>
              <a:gd name="adj1" fmla="val 25000"/>
              <a:gd name="adj2" fmla="val 50000"/>
            </a:avLst>
          </a:prstGeom>
          <a:noFill/>
          <a:ln w="9525">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endParaRPr lang="el-GR" altLang="el-GR"/>
          </a:p>
        </p:txBody>
      </p:sp>
      <p:sp>
        <p:nvSpPr>
          <p:cNvPr id="70668" name="AutoShape 14"/>
          <p:cNvSpPr>
            <a:spLocks/>
          </p:cNvSpPr>
          <p:nvPr/>
        </p:nvSpPr>
        <p:spPr bwMode="auto">
          <a:xfrm>
            <a:off x="6300819" y="5131889"/>
            <a:ext cx="431800" cy="719137"/>
          </a:xfrm>
          <a:prstGeom prst="rightBrace">
            <a:avLst>
              <a:gd name="adj1" fmla="val 13879"/>
              <a:gd name="adj2" fmla="val 50000"/>
            </a:avLst>
          </a:prstGeom>
          <a:noFill/>
          <a:ln w="9525">
            <a:solidFill>
              <a:srgbClr val="00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endParaRPr lang="el-GR" altLang="el-GR"/>
          </a:p>
        </p:txBody>
      </p:sp>
    </p:spTree>
    <p:extLst>
      <p:ext uri="{BB962C8B-B14F-4D97-AF65-F5344CB8AC3E}">
        <p14:creationId xmlns:p14="http://schemas.microsoft.com/office/powerpoint/2010/main" val="55341057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706" name="Object 2"/>
          <p:cNvGraphicFramePr>
            <a:graphicFrameLocks noChangeAspect="1"/>
          </p:cNvGraphicFramePr>
          <p:nvPr>
            <p:extLst>
              <p:ext uri="{D42A27DB-BD31-4B8C-83A1-F6EECF244321}">
                <p14:modId xmlns:p14="http://schemas.microsoft.com/office/powerpoint/2010/main" val="1534649803"/>
              </p:ext>
            </p:extLst>
          </p:nvPr>
        </p:nvGraphicFramePr>
        <p:xfrm>
          <a:off x="11113" y="878075"/>
          <a:ext cx="12184062" cy="5831484"/>
        </p:xfrm>
        <a:graphic>
          <a:graphicData uri="http://schemas.openxmlformats.org/presentationml/2006/ole">
            <mc:AlternateContent xmlns:mc="http://schemas.openxmlformats.org/markup-compatibility/2006">
              <mc:Choice xmlns:v="urn:schemas-microsoft-com:vml" Requires="v">
                <p:oleObj spid="_x0000_s21514" name="Chart" r:id="rId4" imgW="9401243" imgH="4648290" progId="Excel.Chart.8">
                  <p:embed/>
                </p:oleObj>
              </mc:Choice>
              <mc:Fallback>
                <p:oleObj name="Chart" r:id="rId4" imgW="9401243" imgH="4648290" progId="Excel.Chart.8">
                  <p:embed/>
                  <p:pic>
                    <p:nvPicPr>
                      <p:cNvPr id="72706" name="Object 2"/>
                      <p:cNvPicPr>
                        <a:picLocks noChangeAspect="1" noChangeArrowheads="1"/>
                      </p:cNvPicPr>
                      <p:nvPr/>
                    </p:nvPicPr>
                    <p:blipFill>
                      <a:blip r:embed="rId5"/>
                      <a:srcRect/>
                      <a:stretch>
                        <a:fillRect/>
                      </a:stretch>
                    </p:blipFill>
                    <p:spPr bwMode="auto">
                      <a:xfrm>
                        <a:off x="11113" y="878075"/>
                        <a:ext cx="12184062" cy="5831484"/>
                      </a:xfrm>
                      <a:prstGeom prst="rect">
                        <a:avLst/>
                      </a:prstGeom>
                      <a:noFill/>
                      <a:ln>
                        <a:noFill/>
                      </a:ln>
                    </p:spPr>
                  </p:pic>
                </p:oleObj>
              </mc:Fallback>
            </mc:AlternateContent>
          </a:graphicData>
        </a:graphic>
      </p:graphicFrame>
      <p:sp>
        <p:nvSpPr>
          <p:cNvPr id="72707" name="Text Box 3"/>
          <p:cNvSpPr txBox="1">
            <a:spLocks noChangeArrowheads="1"/>
          </p:cNvSpPr>
          <p:nvPr/>
        </p:nvSpPr>
        <p:spPr bwMode="auto">
          <a:xfrm>
            <a:off x="767557" y="174743"/>
            <a:ext cx="11423650"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defPPr>
              <a:defRPr lang="en-US"/>
            </a:defPPr>
            <a:lvl1pPr>
              <a:lnSpc>
                <a:spcPct val="110000"/>
              </a:lnSpc>
              <a:spcBef>
                <a:spcPct val="30000"/>
              </a:spcBef>
              <a:buClr>
                <a:schemeClr val="folHlink"/>
              </a:buClr>
              <a:buSzPct val="150000"/>
              <a:buFont typeface="Wingdings" panose="05000000000000000000" pitchFamily="2" charset="2"/>
              <a:buNone/>
              <a:defRPr>
                <a:solidFill>
                  <a:schemeClr val="accent2">
                    <a:lumMod val="60000"/>
                    <a:lumOff val="40000"/>
                  </a:schemeClr>
                </a:solidFill>
                <a:latin typeface="Verdana" panose="020B0604030504040204" pitchFamily="34" charset="0"/>
                <a:cs typeface="Arial" panose="020B0604020202020204" pitchFamily="34" charset="0"/>
              </a:defRPr>
            </a:lvl1pPr>
            <a:lvl2pPr marL="742950" indent="-285750">
              <a:defRPr sz="1400">
                <a:latin typeface="Verdana" panose="020B0604030504040204" pitchFamily="34" charset="0"/>
                <a:cs typeface="Arial" panose="020B0604020202020204" pitchFamily="34" charset="0"/>
              </a:defRPr>
            </a:lvl2pPr>
            <a:lvl3pPr marL="1143000" indent="-228600">
              <a:defRPr sz="1400">
                <a:latin typeface="Verdana" panose="020B0604030504040204" pitchFamily="34" charset="0"/>
                <a:cs typeface="Arial" panose="020B0604020202020204" pitchFamily="34" charset="0"/>
              </a:defRPr>
            </a:lvl3pPr>
            <a:lvl4pPr marL="1600200" indent="-228600">
              <a:defRPr sz="1400">
                <a:latin typeface="Verdana" panose="020B0604030504040204" pitchFamily="34" charset="0"/>
                <a:cs typeface="Arial" panose="020B0604020202020204" pitchFamily="34" charset="0"/>
              </a:defRPr>
            </a:lvl4pPr>
            <a:lvl5pPr marL="2057400" indent="-228600">
              <a:defRPr sz="1400">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latin typeface="Verdana" panose="020B0604030504040204" pitchFamily="34" charset="0"/>
                <a:cs typeface="Arial" panose="020B0604020202020204" pitchFamily="34" charset="0"/>
              </a:defRPr>
            </a:lvl9pPr>
          </a:lstStyle>
          <a:p>
            <a:r>
              <a:rPr lang="el-GR" altLang="el-GR" dirty="0"/>
              <a:t>Από πού προμηθεύονται τα βιβλία που διαβάζουν: εξίσου σημαντικά τα μεγάλα και τα συνοικιακά βιβλιοπωλεία</a:t>
            </a:r>
          </a:p>
        </p:txBody>
      </p:sp>
      <p:sp>
        <p:nvSpPr>
          <p:cNvPr id="72708" name="Text Box 4"/>
          <p:cNvSpPr txBox="1">
            <a:spLocks noChangeArrowheads="1"/>
          </p:cNvSpPr>
          <p:nvPr/>
        </p:nvSpPr>
        <p:spPr bwMode="auto">
          <a:xfrm>
            <a:off x="91014" y="6351547"/>
            <a:ext cx="3841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eaLnBrk="1" hangingPunct="1">
              <a:spcBef>
                <a:spcPct val="50000"/>
              </a:spcBef>
            </a:pPr>
            <a:r>
              <a:rPr lang="el-GR" altLang="el-GR" sz="1800" b="1" dirty="0">
                <a:latin typeface="Arial" panose="020B0604020202020204" pitchFamily="34" charset="0"/>
              </a:rPr>
              <a:t>Ν=723, αναγνώστες</a:t>
            </a:r>
          </a:p>
        </p:txBody>
      </p:sp>
      <mc:AlternateContent xmlns:mc="http://schemas.openxmlformats.org/markup-compatibility/2006" xmlns:p14="http://schemas.microsoft.com/office/powerpoint/2010/main">
        <mc:Choice Requires="p14">
          <p:contentPart p14:bwMode="auto" r:id="rId6">
            <p14:nvContentPartPr>
              <p14:cNvPr id="230411" name="Ink 230410">
                <a:extLst>
                  <a:ext uri="{FF2B5EF4-FFF2-40B4-BE49-F238E27FC236}">
                    <a16:creationId xmlns:a16="http://schemas.microsoft.com/office/drawing/2014/main" id="{14DAD82C-B319-4972-B8CA-D780F17128E3}"/>
                  </a:ext>
                </a:extLst>
              </p14:cNvPr>
              <p14:cNvContentPartPr/>
              <p14:nvPr/>
            </p14:nvContentPartPr>
            <p14:xfrm>
              <a:off x="10405840" y="894040"/>
              <a:ext cx="25200" cy="9000"/>
            </p14:xfrm>
          </p:contentPart>
        </mc:Choice>
        <mc:Fallback xmlns="">
          <p:pic>
            <p:nvPicPr>
              <p:cNvPr id="230411" name="Ink 230410">
                <a:extLst>
                  <a:ext uri="{FF2B5EF4-FFF2-40B4-BE49-F238E27FC236}">
                    <a16:creationId xmlns:a16="http://schemas.microsoft.com/office/drawing/2014/main" id="{14DAD82C-B319-4972-B8CA-D780F17128E3}"/>
                  </a:ext>
                </a:extLst>
              </p:cNvPr>
              <p:cNvPicPr/>
              <p:nvPr/>
            </p:nvPicPr>
            <p:blipFill>
              <a:blip r:embed="rId7"/>
              <a:stretch>
                <a:fillRect/>
              </a:stretch>
            </p:blipFill>
            <p:spPr>
              <a:xfrm>
                <a:off x="10398640" y="887560"/>
                <a:ext cx="41760" cy="24840"/>
              </a:xfrm>
              <a:prstGeom prst="rect">
                <a:avLst/>
              </a:prstGeom>
            </p:spPr>
          </p:pic>
        </mc:Fallback>
      </mc:AlternateContent>
    </p:spTree>
    <p:extLst>
      <p:ext uri="{BB962C8B-B14F-4D97-AF65-F5344CB8AC3E}">
        <p14:creationId xmlns:p14="http://schemas.microsoft.com/office/powerpoint/2010/main" val="213410823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Ορθογώνιο 6"/>
          <p:cNvSpPr>
            <a:spLocks noChangeArrowheads="1"/>
          </p:cNvSpPr>
          <p:nvPr/>
        </p:nvSpPr>
        <p:spPr bwMode="auto">
          <a:xfrm>
            <a:off x="869157" y="30280"/>
            <a:ext cx="11231562"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p>
            <a:pPr>
              <a:lnSpc>
                <a:spcPct val="110000"/>
              </a:lnSpc>
              <a:spcBef>
                <a:spcPct val="30000"/>
              </a:spcBef>
              <a:buClr>
                <a:schemeClr val="folHlink"/>
              </a:buClr>
              <a:buSzPct val="150000"/>
              <a:buFont typeface="Wingdings" panose="05000000000000000000" pitchFamily="2" charset="2"/>
              <a:buNone/>
            </a:pPr>
            <a:r>
              <a:rPr lang="en-US" altLang="el-GR" dirty="0">
                <a:solidFill>
                  <a:schemeClr val="accent2">
                    <a:lumMod val="60000"/>
                    <a:lumOff val="40000"/>
                  </a:schemeClr>
                </a:solidFill>
                <a:latin typeface="Verdana" panose="020B0604030504040204" pitchFamily="34" charset="0"/>
                <a:cs typeface="Arial" panose="020B0604020202020204" pitchFamily="34" charset="0"/>
              </a:rPr>
              <a:t>H </a:t>
            </a:r>
            <a:r>
              <a:rPr lang="el-GR" altLang="el-GR" dirty="0">
                <a:solidFill>
                  <a:schemeClr val="accent2">
                    <a:lumMod val="60000"/>
                    <a:lumOff val="40000"/>
                  </a:schemeClr>
                </a:solidFill>
                <a:latin typeface="Verdana" panose="020B0604030504040204" pitchFamily="34" charset="0"/>
                <a:cs typeface="Arial" panose="020B0604020202020204" pitchFamily="34" charset="0"/>
              </a:rPr>
              <a:t>τιμή σημαντικότερη από την ποιότητα του χαρτιού και της έκδοσης: το 1/3 των αναγνωστών δέχεται να πληρώσει κάτι παραπάνω για την ποιότητα της έκδοσης</a:t>
            </a:r>
          </a:p>
        </p:txBody>
      </p:sp>
      <p:graphicFrame>
        <p:nvGraphicFramePr>
          <p:cNvPr id="74755" name="Αντικείμενο 1"/>
          <p:cNvGraphicFramePr>
            <a:graphicFrameLocks noChangeAspect="1"/>
          </p:cNvGraphicFramePr>
          <p:nvPr>
            <p:extLst>
              <p:ext uri="{D42A27DB-BD31-4B8C-83A1-F6EECF244321}">
                <p14:modId xmlns:p14="http://schemas.microsoft.com/office/powerpoint/2010/main" val="165102757"/>
              </p:ext>
            </p:extLst>
          </p:nvPr>
        </p:nvGraphicFramePr>
        <p:xfrm>
          <a:off x="407194" y="752476"/>
          <a:ext cx="10915650" cy="5853113"/>
        </p:xfrm>
        <a:graphic>
          <a:graphicData uri="http://schemas.openxmlformats.org/presentationml/2006/ole">
            <mc:AlternateContent xmlns:mc="http://schemas.openxmlformats.org/markup-compatibility/2006">
              <mc:Choice xmlns:v="urn:schemas-microsoft-com:vml" Requires="v">
                <p:oleObj spid="_x0000_s22538" name="Chart" r:id="rId3" imgW="9105900" imgH="4886325" progId="Excel.Chart.8">
                  <p:embed/>
                </p:oleObj>
              </mc:Choice>
              <mc:Fallback>
                <p:oleObj name="Chart" r:id="rId3" imgW="9105900" imgH="4886325" progId="Excel.Chart.8">
                  <p:embed/>
                  <p:pic>
                    <p:nvPicPr>
                      <p:cNvPr id="74755" name="Αντικείμενο 1"/>
                      <p:cNvPicPr>
                        <a:picLocks noChangeAspect="1" noChangeArrowheads="1"/>
                      </p:cNvPicPr>
                      <p:nvPr/>
                    </p:nvPicPr>
                    <p:blipFill>
                      <a:blip r:embed="rId4"/>
                      <a:srcRect/>
                      <a:stretch>
                        <a:fillRect/>
                      </a:stretch>
                    </p:blipFill>
                    <p:spPr bwMode="auto">
                      <a:xfrm>
                        <a:off x="407194" y="752476"/>
                        <a:ext cx="10915650" cy="585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5">
            <p14:nvContentPartPr>
              <p14:cNvPr id="6" name="Γραφή 5">
                <a:extLst>
                  <a:ext uri="{FF2B5EF4-FFF2-40B4-BE49-F238E27FC236}">
                    <a16:creationId xmlns:a16="http://schemas.microsoft.com/office/drawing/2014/main" id="{DEAD490C-F990-4A66-8A33-FD1AEE9D8DD6}"/>
                  </a:ext>
                </a:extLst>
              </p14:cNvPr>
              <p14:cNvContentPartPr/>
              <p14:nvPr/>
            </p14:nvContentPartPr>
            <p14:xfrm>
              <a:off x="12612807" y="1447940"/>
              <a:ext cx="360" cy="360"/>
            </p14:xfrm>
          </p:contentPart>
        </mc:Choice>
        <mc:Fallback xmlns="">
          <p:pic>
            <p:nvPicPr>
              <p:cNvPr id="6" name="Γραφή 5">
                <a:extLst>
                  <a:ext uri="{FF2B5EF4-FFF2-40B4-BE49-F238E27FC236}">
                    <a16:creationId xmlns:a16="http://schemas.microsoft.com/office/drawing/2014/main" id="{DEAD490C-F990-4A66-8A33-FD1AEE9D8DD6}"/>
                  </a:ext>
                </a:extLst>
              </p:cNvPr>
              <p:cNvPicPr/>
              <p:nvPr/>
            </p:nvPicPr>
            <p:blipFill>
              <a:blip r:embed="rId6"/>
              <a:stretch>
                <a:fillRect/>
              </a:stretch>
            </p:blipFill>
            <p:spPr>
              <a:xfrm>
                <a:off x="12603807" y="1438940"/>
                <a:ext cx="183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Γραφή 7">
                <a:extLst>
                  <a:ext uri="{FF2B5EF4-FFF2-40B4-BE49-F238E27FC236}">
                    <a16:creationId xmlns:a16="http://schemas.microsoft.com/office/drawing/2014/main" id="{3F097654-2D76-4254-BC46-CB7A0742F98E}"/>
                  </a:ext>
                </a:extLst>
              </p14:cNvPr>
              <p14:cNvContentPartPr/>
              <p14:nvPr/>
            </p14:nvContentPartPr>
            <p14:xfrm>
              <a:off x="14035167" y="2209700"/>
              <a:ext cx="360" cy="360"/>
            </p14:xfrm>
          </p:contentPart>
        </mc:Choice>
        <mc:Fallback xmlns="">
          <p:pic>
            <p:nvPicPr>
              <p:cNvPr id="8" name="Γραφή 7">
                <a:extLst>
                  <a:ext uri="{FF2B5EF4-FFF2-40B4-BE49-F238E27FC236}">
                    <a16:creationId xmlns:a16="http://schemas.microsoft.com/office/drawing/2014/main" id="{3F097654-2D76-4254-BC46-CB7A0742F98E}"/>
                  </a:ext>
                </a:extLst>
              </p:cNvPr>
              <p:cNvPicPr/>
              <p:nvPr/>
            </p:nvPicPr>
            <p:blipFill>
              <a:blip r:embed="rId6"/>
              <a:stretch>
                <a:fillRect/>
              </a:stretch>
            </p:blipFill>
            <p:spPr>
              <a:xfrm>
                <a:off x="14026167" y="2200700"/>
                <a:ext cx="183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Γραφή 8">
                <a:extLst>
                  <a:ext uri="{FF2B5EF4-FFF2-40B4-BE49-F238E27FC236}">
                    <a16:creationId xmlns:a16="http://schemas.microsoft.com/office/drawing/2014/main" id="{9794BD8B-BB63-42F4-A237-1A8541845815}"/>
                  </a:ext>
                </a:extLst>
              </p14:cNvPr>
              <p14:cNvContentPartPr/>
              <p14:nvPr/>
            </p14:nvContentPartPr>
            <p14:xfrm>
              <a:off x="7265294" y="2946260"/>
              <a:ext cx="360" cy="360"/>
            </p14:xfrm>
          </p:contentPart>
        </mc:Choice>
        <mc:Fallback xmlns="">
          <p:pic>
            <p:nvPicPr>
              <p:cNvPr id="9" name="Γραφή 8">
                <a:extLst>
                  <a:ext uri="{FF2B5EF4-FFF2-40B4-BE49-F238E27FC236}">
                    <a16:creationId xmlns:a16="http://schemas.microsoft.com/office/drawing/2014/main" id="{9794BD8B-BB63-42F4-A237-1A8541845815}"/>
                  </a:ext>
                </a:extLst>
              </p:cNvPr>
              <p:cNvPicPr/>
              <p:nvPr/>
            </p:nvPicPr>
            <p:blipFill>
              <a:blip r:embed="rId9"/>
              <a:stretch>
                <a:fillRect/>
              </a:stretch>
            </p:blipFill>
            <p:spPr>
              <a:xfrm>
                <a:off x="7256294" y="2937260"/>
                <a:ext cx="18360" cy="18360"/>
              </a:xfrm>
              <a:prstGeom prst="rect">
                <a:avLst/>
              </a:prstGeom>
            </p:spPr>
          </p:pic>
        </mc:Fallback>
      </mc:AlternateContent>
    </p:spTree>
    <p:extLst>
      <p:ext uri="{BB962C8B-B14F-4D97-AF65-F5344CB8AC3E}">
        <p14:creationId xmlns:p14="http://schemas.microsoft.com/office/powerpoint/2010/main" val="27167227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3936207" y="4273237"/>
            <a:ext cx="8255000" cy="117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p>
            <a:pPr algn="r">
              <a:lnSpc>
                <a:spcPct val="110000"/>
              </a:lnSpc>
              <a:spcBef>
                <a:spcPct val="30000"/>
              </a:spcBef>
              <a:buClr>
                <a:schemeClr val="folHlink"/>
              </a:buClr>
              <a:buSzPct val="150000"/>
              <a:buFont typeface="Wingdings" panose="05000000000000000000" pitchFamily="2" charset="2"/>
              <a:buNone/>
            </a:pPr>
            <a:r>
              <a:rPr lang="el-GR" altLang="el-GR" sz="3200">
                <a:solidFill>
                  <a:schemeClr val="accent2">
                    <a:lumMod val="60000"/>
                    <a:lumOff val="40000"/>
                  </a:schemeClr>
                </a:solidFill>
                <a:latin typeface="Verdana" panose="020B0604030504040204" pitchFamily="34" charset="0"/>
                <a:cs typeface="Arial" panose="020B0604020202020204" pitchFamily="34" charset="0"/>
              </a:rPr>
              <a:t>Χώροι και δραστηριότητες για βιβλιόφιλους</a:t>
            </a:r>
          </a:p>
        </p:txBody>
      </p:sp>
      <p:pic>
        <p:nvPicPr>
          <p:cNvPr id="57346" name="Picture 2" descr="ÎÏÎ¿ÏÎ­Î»ÎµÏÎ¼Î± ÎµÎ¹ÎºÏÎ½Î±Ï Î³Î¹Î± reading transparent"/>
          <p:cNvPicPr>
            <a:picLocks noChangeAspect="1" noChangeArrowheads="1"/>
          </p:cNvPicPr>
          <p:nvPr/>
        </p:nvPicPr>
        <p:blipFill>
          <a:blip r:embed="rId2">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689964" y="2257364"/>
            <a:ext cx="3751407" cy="3751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10047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802" name="Object 2"/>
          <p:cNvGraphicFramePr>
            <a:graphicFrameLocks noGrp="1" noChangeAspect="1"/>
          </p:cNvGraphicFramePr>
          <p:nvPr>
            <p:ph/>
            <p:extLst>
              <p:ext uri="{D42A27DB-BD31-4B8C-83A1-F6EECF244321}">
                <p14:modId xmlns:p14="http://schemas.microsoft.com/office/powerpoint/2010/main" val="696342560"/>
              </p:ext>
            </p:extLst>
          </p:nvPr>
        </p:nvGraphicFramePr>
        <p:xfrm>
          <a:off x="1281908" y="1143064"/>
          <a:ext cx="10175875" cy="5741987"/>
        </p:xfrm>
        <a:graphic>
          <a:graphicData uri="http://schemas.openxmlformats.org/presentationml/2006/ole">
            <mc:AlternateContent xmlns:mc="http://schemas.openxmlformats.org/markup-compatibility/2006">
              <mc:Choice xmlns:v="urn:schemas-microsoft-com:vml" Requires="v">
                <p:oleObj spid="_x0000_s23562" name="Chart" r:id="rId3" imgW="9115357" imgH="5143500" progId="Excel.Chart.8">
                  <p:embed/>
                </p:oleObj>
              </mc:Choice>
              <mc:Fallback>
                <p:oleObj name="Chart" r:id="rId3" imgW="9115357" imgH="5143500" progId="Excel.Chart.8">
                  <p:embed/>
                  <p:pic>
                    <p:nvPicPr>
                      <p:cNvPr id="76802" name="Object 2"/>
                      <p:cNvPicPr>
                        <a:picLocks noGrp="1" noChangeAspect="1" noChangeArrowheads="1"/>
                      </p:cNvPicPr>
                      <p:nvPr/>
                    </p:nvPicPr>
                    <p:blipFill>
                      <a:blip r:embed="rId4"/>
                      <a:srcRect/>
                      <a:stretch>
                        <a:fillRect/>
                      </a:stretch>
                    </p:blipFill>
                    <p:spPr bwMode="auto">
                      <a:xfrm>
                        <a:off x="1281908" y="1143064"/>
                        <a:ext cx="10175875" cy="574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6803" name="Text Box 3"/>
          <p:cNvSpPr txBox="1">
            <a:spLocks noChangeArrowheads="1"/>
          </p:cNvSpPr>
          <p:nvPr/>
        </p:nvSpPr>
        <p:spPr bwMode="auto">
          <a:xfrm>
            <a:off x="807130" y="45819"/>
            <a:ext cx="11088687" cy="1421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defPPr>
              <a:defRPr lang="en-US"/>
            </a:defPPr>
            <a:lvl1pPr>
              <a:lnSpc>
                <a:spcPct val="110000"/>
              </a:lnSpc>
              <a:spcBef>
                <a:spcPct val="30000"/>
              </a:spcBef>
              <a:buClr>
                <a:schemeClr val="folHlink"/>
              </a:buClr>
              <a:buSzPct val="150000"/>
              <a:buFont typeface="Wingdings" panose="05000000000000000000" pitchFamily="2" charset="2"/>
              <a:buNone/>
              <a:defRPr>
                <a:solidFill>
                  <a:schemeClr val="accent2">
                    <a:lumMod val="60000"/>
                    <a:lumOff val="40000"/>
                  </a:schemeClr>
                </a:solidFill>
                <a:latin typeface="Verdana" panose="020B0604030504040204" pitchFamily="34" charset="0"/>
                <a:cs typeface="Arial" panose="020B0604020202020204" pitchFamily="34" charset="0"/>
              </a:defRPr>
            </a:lvl1pPr>
            <a:lvl2pPr marL="742950" indent="-285750">
              <a:defRPr sz="1400">
                <a:latin typeface="Verdana" panose="020B0604030504040204" pitchFamily="34" charset="0"/>
                <a:cs typeface="Arial" panose="020B0604020202020204" pitchFamily="34" charset="0"/>
              </a:defRPr>
            </a:lvl2pPr>
            <a:lvl3pPr marL="1143000" indent="-228600">
              <a:defRPr sz="1400">
                <a:latin typeface="Verdana" panose="020B0604030504040204" pitchFamily="34" charset="0"/>
                <a:cs typeface="Arial" panose="020B0604020202020204" pitchFamily="34" charset="0"/>
              </a:defRPr>
            </a:lvl3pPr>
            <a:lvl4pPr marL="1600200" indent="-228600">
              <a:defRPr sz="1400">
                <a:latin typeface="Verdana" panose="020B0604030504040204" pitchFamily="34" charset="0"/>
                <a:cs typeface="Arial" panose="020B0604020202020204" pitchFamily="34" charset="0"/>
              </a:defRPr>
            </a:lvl4pPr>
            <a:lvl5pPr marL="2057400" indent="-228600">
              <a:defRPr sz="1400">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latin typeface="Verdana" panose="020B0604030504040204" pitchFamily="34" charset="0"/>
                <a:cs typeface="Arial" panose="020B0604020202020204" pitchFamily="34" charset="0"/>
              </a:defRPr>
            </a:lvl9pPr>
          </a:lstStyle>
          <a:p>
            <a:r>
              <a:rPr lang="el-GR" altLang="el-GR" sz="1600" dirty="0"/>
              <a:t>Επίσκεψη/συμμετοχή ή πρόθεση επίσκεψης/συμμετοχής σε βιβλιοπωλεία, βιβλιοθήκες, δημόσιες αναγνώσεις βιβλίων, σεμινάρια δημιουργικής γραφής, λέσχες ανάγνωσης και παρουσιάσεις βιβλίων: Εκτός από τα βιβλιοπωλεία και τις παρουσιάσεις βιβλίων που συγκεντρώνουν τις περισσότερες αναφορές, οι δημόσιες αναγνώσεις, τα σεμινάρια δημιουργικής γραφής και οι λέσχες ανάγνωσης, παρότι μικρής απήχησης, μπορούν να διπλασιάσουν το κοινό τους </a:t>
            </a:r>
          </a:p>
        </p:txBody>
      </p:sp>
      <p:sp>
        <p:nvSpPr>
          <p:cNvPr id="76804" name="Text Box 4"/>
          <p:cNvSpPr txBox="1">
            <a:spLocks noChangeArrowheads="1"/>
          </p:cNvSpPr>
          <p:nvPr/>
        </p:nvSpPr>
        <p:spPr bwMode="auto">
          <a:xfrm>
            <a:off x="6699251" y="6351197"/>
            <a:ext cx="4994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algn="r" eaLnBrk="1" hangingPunct="1">
              <a:spcBef>
                <a:spcPct val="50000"/>
              </a:spcBef>
            </a:pPr>
            <a:r>
              <a:rPr lang="el-GR" altLang="el-GR" b="1" dirty="0"/>
              <a:t>Ν=729, αναγνώστες</a:t>
            </a:r>
          </a:p>
        </p:txBody>
      </p:sp>
    </p:spTree>
    <p:extLst>
      <p:ext uri="{BB962C8B-B14F-4D97-AF65-F5344CB8AC3E}">
        <p14:creationId xmlns:p14="http://schemas.microsoft.com/office/powerpoint/2010/main" val="609113555"/>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4"/>
          <p:cNvSpPr>
            <a:spLocks noChangeArrowheads="1"/>
          </p:cNvSpPr>
          <p:nvPr/>
        </p:nvSpPr>
        <p:spPr bwMode="auto">
          <a:xfrm>
            <a:off x="4271169" y="4346230"/>
            <a:ext cx="7920038" cy="117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p>
            <a:pPr algn="r">
              <a:lnSpc>
                <a:spcPct val="110000"/>
              </a:lnSpc>
              <a:spcBef>
                <a:spcPct val="30000"/>
              </a:spcBef>
              <a:buClr>
                <a:schemeClr val="folHlink"/>
              </a:buClr>
              <a:buSzPct val="150000"/>
              <a:buFont typeface="Wingdings" panose="05000000000000000000" pitchFamily="2" charset="2"/>
              <a:buNone/>
            </a:pPr>
            <a:r>
              <a:rPr lang="el-GR" altLang="el-GR" sz="3200" dirty="0">
                <a:solidFill>
                  <a:schemeClr val="accent2">
                    <a:lumMod val="60000"/>
                    <a:lumOff val="40000"/>
                  </a:schemeClr>
                </a:solidFill>
                <a:latin typeface="Verdana" panose="020B0604030504040204" pitchFamily="34" charset="0"/>
                <a:cs typeface="Arial" panose="020B0604020202020204" pitchFamily="34" charset="0"/>
              </a:rPr>
              <a:t>Γιατί χρειαζόμαστε μια εθνική πολιτική βιβλίων</a:t>
            </a:r>
          </a:p>
        </p:txBody>
      </p:sp>
      <p:pic>
        <p:nvPicPr>
          <p:cNvPr id="55302" name="Picture 6" descr="ÎÏÎ¿ÏÎ­Î»ÎµÏÎ¼Î± ÎµÎ¹ÎºÏÎ½Î±Ï Î³Î¹Î± reading transparent"/>
          <p:cNvPicPr>
            <a:picLocks noChangeAspect="1" noChangeArrowheads="1"/>
          </p:cNvPicPr>
          <p:nvPr/>
        </p:nvPicPr>
        <p:blipFill>
          <a:blip r:embed="rId2">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357123" y="1817649"/>
            <a:ext cx="4761142" cy="4761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47757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850" name="Αντικείμενο 1"/>
          <p:cNvGraphicFramePr>
            <a:graphicFrameLocks noChangeAspect="1"/>
          </p:cNvGraphicFramePr>
          <p:nvPr>
            <p:extLst>
              <p:ext uri="{D42A27DB-BD31-4B8C-83A1-F6EECF244321}">
                <p14:modId xmlns:p14="http://schemas.microsoft.com/office/powerpoint/2010/main" val="111185968"/>
              </p:ext>
            </p:extLst>
          </p:nvPr>
        </p:nvGraphicFramePr>
        <p:xfrm>
          <a:off x="500858" y="1303339"/>
          <a:ext cx="10861675" cy="4873625"/>
        </p:xfrm>
        <a:graphic>
          <a:graphicData uri="http://schemas.openxmlformats.org/presentationml/2006/ole">
            <mc:AlternateContent xmlns:mc="http://schemas.openxmlformats.org/markup-compatibility/2006">
              <mc:Choice xmlns:v="urn:schemas-microsoft-com:vml" Requires="v">
                <p:oleObj spid="_x0000_s24586" name="Chart" r:id="rId3" imgW="9401243" imgH="4867185" progId="Excel.Chart.8">
                  <p:embed/>
                </p:oleObj>
              </mc:Choice>
              <mc:Fallback>
                <p:oleObj name="Chart" r:id="rId3" imgW="9401243" imgH="4867185" progId="Excel.Chart.8">
                  <p:embed/>
                  <p:pic>
                    <p:nvPicPr>
                      <p:cNvPr id="78850" name="Αντικείμενο 1"/>
                      <p:cNvPicPr>
                        <a:picLocks noChangeAspect="1" noChangeArrowheads="1"/>
                      </p:cNvPicPr>
                      <p:nvPr/>
                    </p:nvPicPr>
                    <p:blipFill>
                      <a:blip r:embed="rId4"/>
                      <a:srcRect/>
                      <a:stretch>
                        <a:fillRect/>
                      </a:stretch>
                    </p:blipFill>
                    <p:spPr bwMode="auto">
                      <a:xfrm>
                        <a:off x="500858" y="1303339"/>
                        <a:ext cx="10861675"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8851" name="Text Box 3"/>
          <p:cNvSpPr txBox="1">
            <a:spLocks noChangeArrowheads="1"/>
          </p:cNvSpPr>
          <p:nvPr/>
        </p:nvSpPr>
        <p:spPr bwMode="auto">
          <a:xfrm>
            <a:off x="767557" y="123864"/>
            <a:ext cx="11593512" cy="673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defPPr>
              <a:defRPr lang="en-US"/>
            </a:defPPr>
            <a:lvl1pPr>
              <a:lnSpc>
                <a:spcPct val="110000"/>
              </a:lnSpc>
              <a:spcBef>
                <a:spcPct val="30000"/>
              </a:spcBef>
              <a:buClr>
                <a:schemeClr val="folHlink"/>
              </a:buClr>
              <a:buSzPct val="150000"/>
              <a:buFont typeface="Wingdings" panose="05000000000000000000" pitchFamily="2" charset="2"/>
              <a:buNone/>
              <a:defRPr sz="1600">
                <a:solidFill>
                  <a:schemeClr val="accent2">
                    <a:lumMod val="60000"/>
                    <a:lumOff val="40000"/>
                  </a:schemeClr>
                </a:solidFill>
                <a:latin typeface="Verdana" panose="020B0604030504040204" pitchFamily="34" charset="0"/>
                <a:cs typeface="Arial" panose="020B0604020202020204" pitchFamily="34" charset="0"/>
              </a:defRPr>
            </a:lvl1pPr>
            <a:lvl2pPr marL="742950" indent="-285750">
              <a:defRPr sz="1400">
                <a:latin typeface="Verdana" panose="020B0604030504040204" pitchFamily="34" charset="0"/>
                <a:cs typeface="Arial" panose="020B0604020202020204" pitchFamily="34" charset="0"/>
              </a:defRPr>
            </a:lvl2pPr>
            <a:lvl3pPr marL="1143000" indent="-228600">
              <a:defRPr sz="1400">
                <a:latin typeface="Verdana" panose="020B0604030504040204" pitchFamily="34" charset="0"/>
                <a:cs typeface="Arial" panose="020B0604020202020204" pitchFamily="34" charset="0"/>
              </a:defRPr>
            </a:lvl3pPr>
            <a:lvl4pPr marL="1600200" indent="-228600">
              <a:defRPr sz="1400">
                <a:latin typeface="Verdana" panose="020B0604030504040204" pitchFamily="34" charset="0"/>
                <a:cs typeface="Arial" panose="020B0604020202020204" pitchFamily="34" charset="0"/>
              </a:defRPr>
            </a:lvl4pPr>
            <a:lvl5pPr marL="2057400" indent="-228600">
              <a:defRPr sz="1400">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latin typeface="Verdana" panose="020B0604030504040204" pitchFamily="34" charset="0"/>
                <a:cs typeface="Arial" panose="020B0604020202020204" pitchFamily="34" charset="0"/>
              </a:defRPr>
            </a:lvl9pPr>
          </a:lstStyle>
          <a:p>
            <a:r>
              <a:rPr lang="el-GR" altLang="el-GR" sz="1800" dirty="0"/>
              <a:t>Η συνήθεια της ανάγνωσης δεν φαίνεται να δείχνει σημάδια ανόδου. 24% δηλώνουν ότι την προηγούμενη χρονιά διάβασαν λιγότερα βιβλία ενώ μόνο ένα 14% περισσότερα</a:t>
            </a:r>
          </a:p>
        </p:txBody>
      </p:sp>
      <p:sp>
        <p:nvSpPr>
          <p:cNvPr id="78852" name="Ορθογώνιο 5"/>
          <p:cNvSpPr>
            <a:spLocks noChangeArrowheads="1"/>
          </p:cNvSpPr>
          <p:nvPr/>
        </p:nvSpPr>
        <p:spPr bwMode="auto">
          <a:xfrm>
            <a:off x="3754615" y="6134080"/>
            <a:ext cx="836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algn="r" eaLnBrk="1" hangingPunct="1">
              <a:spcBef>
                <a:spcPct val="50000"/>
              </a:spcBef>
            </a:pPr>
            <a:r>
              <a:rPr lang="el-GR" altLang="en-US" sz="2000" b="1" dirty="0">
                <a:latin typeface="Arial" panose="020B0604020202020204" pitchFamily="34" charset="0"/>
              </a:rPr>
              <a:t>Αναγνώστες (</a:t>
            </a:r>
            <a:r>
              <a:rPr lang="en-US" altLang="en-US" sz="2000" b="1" dirty="0">
                <a:latin typeface="Arial" panose="020B0604020202020204" pitchFamily="34" charset="0"/>
              </a:rPr>
              <a:t>n=723)</a:t>
            </a:r>
            <a:endParaRPr lang="el-GR" altLang="en-US" sz="2000" b="1" dirty="0">
              <a:latin typeface="Arial" panose="020B0604020202020204" pitchFamily="34" charset="0"/>
            </a:endParaRPr>
          </a:p>
        </p:txBody>
      </p:sp>
    </p:spTree>
    <p:extLst>
      <p:ext uri="{BB962C8B-B14F-4D97-AF65-F5344CB8AC3E}">
        <p14:creationId xmlns:p14="http://schemas.microsoft.com/office/powerpoint/2010/main" val="1497358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9"/>
          <p:cNvSpPr>
            <a:spLocks noChangeArrowheads="1"/>
          </p:cNvSpPr>
          <p:nvPr/>
        </p:nvSpPr>
        <p:spPr bwMode="auto">
          <a:xfrm>
            <a:off x="1786078" y="4512175"/>
            <a:ext cx="10105135" cy="706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algn="r" eaLnBrk="1" hangingPunct="1">
              <a:lnSpc>
                <a:spcPct val="110000"/>
              </a:lnSpc>
              <a:spcBef>
                <a:spcPct val="30000"/>
              </a:spcBef>
              <a:buClr>
                <a:schemeClr val="folHlink"/>
              </a:buClr>
              <a:buSzPct val="150000"/>
              <a:buFont typeface="Wingdings" panose="05000000000000000000" pitchFamily="2" charset="2"/>
              <a:buNone/>
            </a:pPr>
            <a:r>
              <a:rPr lang="el-GR" altLang="el-GR" sz="4000" dirty="0">
                <a:solidFill>
                  <a:schemeClr val="accent2">
                    <a:lumMod val="60000"/>
                    <a:lumOff val="40000"/>
                  </a:schemeClr>
                </a:solidFill>
              </a:rPr>
              <a:t>Πόσο και ποιοι διαβάζουν;</a:t>
            </a:r>
            <a:endParaRPr lang="en-GB" altLang="el-GR" sz="3600" dirty="0">
              <a:solidFill>
                <a:schemeClr val="accent2">
                  <a:lumMod val="60000"/>
                  <a:lumOff val="40000"/>
                </a:schemeClr>
              </a:solidFill>
            </a:endParaRPr>
          </a:p>
        </p:txBody>
      </p:sp>
      <p:pic>
        <p:nvPicPr>
          <p:cNvPr id="65542" name="Picture 6" descr="ÎÏÎ¿ÏÎ­Î»ÎµÏÎ¼Î± ÎµÎ¹ÎºÏÎ½Î±Ï Î³Î¹Î± reading"/>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59336" y="2510126"/>
            <a:ext cx="3429000"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6342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a:extLst>
              <a:ext uri="{FF2B5EF4-FFF2-40B4-BE49-F238E27FC236}">
                <a16:creationId xmlns:a16="http://schemas.microsoft.com/office/drawing/2014/main" id="{C052B5D5-6E2C-4E1D-9C8E-3E7B7C77FBBC}"/>
              </a:ext>
            </a:extLst>
          </p:cNvPr>
          <p:cNvSpPr/>
          <p:nvPr/>
        </p:nvSpPr>
        <p:spPr>
          <a:xfrm>
            <a:off x="6239669" y="981076"/>
            <a:ext cx="5951538" cy="5688013"/>
          </a:xfrm>
          <a:prstGeom prst="rect">
            <a:avLst/>
          </a:prstGeom>
          <a:solidFill>
            <a:srgbClr val="FFFFFF">
              <a:alpha val="3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srgbClr val="FFFFFF"/>
              </a:solidFill>
            </a:endParaRPr>
          </a:p>
        </p:txBody>
      </p:sp>
      <p:graphicFrame>
        <p:nvGraphicFramePr>
          <p:cNvPr id="79875" name="Αντικείμενο 1"/>
          <p:cNvGraphicFramePr>
            <a:graphicFrameLocks noChangeAspect="1"/>
          </p:cNvGraphicFramePr>
          <p:nvPr>
            <p:extLst>
              <p:ext uri="{D42A27DB-BD31-4B8C-83A1-F6EECF244321}">
                <p14:modId xmlns:p14="http://schemas.microsoft.com/office/powerpoint/2010/main" val="3717043280"/>
              </p:ext>
            </p:extLst>
          </p:nvPr>
        </p:nvGraphicFramePr>
        <p:xfrm>
          <a:off x="6389688" y="261938"/>
          <a:ext cx="8205787" cy="6149975"/>
        </p:xfrm>
        <a:graphic>
          <a:graphicData uri="http://schemas.openxmlformats.org/presentationml/2006/ole">
            <mc:AlternateContent xmlns:mc="http://schemas.openxmlformats.org/markup-compatibility/2006">
              <mc:Choice xmlns:v="urn:schemas-microsoft-com:vml" Requires="v">
                <p:oleObj spid="_x0000_s25610" name="Chart" r:id="rId3" imgW="8229600" imgH="6172200" progId="Excel.Chart.8">
                  <p:embed/>
                </p:oleObj>
              </mc:Choice>
              <mc:Fallback>
                <p:oleObj name="Chart" r:id="rId3" imgW="8229600" imgH="6172200" progId="Excel.Chart.8">
                  <p:embed/>
                  <p:pic>
                    <p:nvPicPr>
                      <p:cNvPr id="79875" name="Αντικείμενο 1"/>
                      <p:cNvPicPr>
                        <a:picLocks noChangeAspect="1" noChangeArrowheads="1"/>
                      </p:cNvPicPr>
                      <p:nvPr/>
                    </p:nvPicPr>
                    <p:blipFill>
                      <a:blip r:embed="rId4"/>
                      <a:srcRect/>
                      <a:stretch>
                        <a:fillRect/>
                      </a:stretch>
                    </p:blipFill>
                    <p:spPr bwMode="auto">
                      <a:xfrm>
                        <a:off x="6389688" y="261938"/>
                        <a:ext cx="8205787" cy="614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9876" name="Ορθογώνιο 1"/>
          <p:cNvSpPr>
            <a:spLocks noChangeArrowheads="1"/>
          </p:cNvSpPr>
          <p:nvPr/>
        </p:nvSpPr>
        <p:spPr bwMode="auto">
          <a:xfrm>
            <a:off x="767558" y="71236"/>
            <a:ext cx="11304587"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p>
            <a:pPr>
              <a:lnSpc>
                <a:spcPct val="110000"/>
              </a:lnSpc>
              <a:spcBef>
                <a:spcPct val="30000"/>
              </a:spcBef>
              <a:buClr>
                <a:schemeClr val="folHlink"/>
              </a:buClr>
              <a:buSzPct val="150000"/>
              <a:buFont typeface="Wingdings" panose="05000000000000000000" pitchFamily="2" charset="2"/>
              <a:buNone/>
            </a:pPr>
            <a:r>
              <a:rPr lang="el-GR" altLang="el-GR" dirty="0">
                <a:solidFill>
                  <a:schemeClr val="accent2">
                    <a:lumMod val="60000"/>
                    <a:lumOff val="40000"/>
                  </a:schemeClr>
                </a:solidFill>
                <a:latin typeface="Verdana" panose="020B0604030504040204" pitchFamily="34" charset="0"/>
                <a:cs typeface="Arial" panose="020B0604020202020204" pitchFamily="34" charset="0"/>
              </a:rPr>
              <a:t>Το 1/3 από όσους έχουν διαβάσει μέσα στον τελευταίο χρόνο, έχουν διαβάσει μόνο 1 βιβλίο και περίπου το άλλο 1/4 έχει διαβάσει πάνω από 8 βιβλία</a:t>
            </a:r>
          </a:p>
        </p:txBody>
      </p:sp>
      <p:sp>
        <p:nvSpPr>
          <p:cNvPr id="79877" name="Ορθογώνιο 6"/>
          <p:cNvSpPr>
            <a:spLocks noChangeArrowheads="1"/>
          </p:cNvSpPr>
          <p:nvPr/>
        </p:nvSpPr>
        <p:spPr bwMode="auto">
          <a:xfrm>
            <a:off x="507208" y="3957639"/>
            <a:ext cx="3889375" cy="574675"/>
          </a:xfrm>
          <a:prstGeom prst="rect">
            <a:avLst/>
          </a:prstGeom>
          <a:solidFill>
            <a:srgbClr val="666699"/>
          </a:solidFill>
          <a:ln w="12700" algn="ctr">
            <a:solidFill>
              <a:srgbClr val="666699"/>
            </a:solidFill>
            <a:miter lim="800000"/>
            <a:headEnd/>
            <a:tailEnd/>
          </a:ln>
        </p:spPr>
        <p:txBody>
          <a:bodyPr anchor="ct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r>
              <a:rPr lang="el-GR" altLang="el-GR" sz="1600" b="1">
                <a:solidFill>
                  <a:srgbClr val="FFFFFF"/>
                </a:solidFill>
                <a:latin typeface="Arial" panose="020B0604020202020204" pitchFamily="34" charset="0"/>
              </a:rPr>
              <a:t>Αραιοί</a:t>
            </a:r>
            <a:endParaRPr lang="en-US" altLang="el-GR" sz="1600" b="1">
              <a:solidFill>
                <a:srgbClr val="FFFFFF"/>
              </a:solidFill>
              <a:latin typeface="Arial" panose="020B0604020202020204" pitchFamily="34" charset="0"/>
            </a:endParaRPr>
          </a:p>
          <a:p>
            <a:r>
              <a:rPr lang="en-US" altLang="el-GR">
                <a:solidFill>
                  <a:srgbClr val="FFFFFF"/>
                </a:solidFill>
                <a:latin typeface="Arial" panose="020B0604020202020204" pitchFamily="34" charset="0"/>
              </a:rPr>
              <a:t>(2-3 </a:t>
            </a:r>
            <a:r>
              <a:rPr lang="el-GR" altLang="el-GR">
                <a:solidFill>
                  <a:srgbClr val="FFFFFF"/>
                </a:solidFill>
                <a:latin typeface="Arial" panose="020B0604020202020204" pitchFamily="34" charset="0"/>
              </a:rPr>
              <a:t>βιβλία):</a:t>
            </a:r>
            <a:r>
              <a:rPr lang="el-GR" altLang="el-GR" sz="1600" b="1">
                <a:solidFill>
                  <a:srgbClr val="FFFFFF"/>
                </a:solidFill>
                <a:latin typeface="Arial" panose="020B0604020202020204" pitchFamily="34" charset="0"/>
              </a:rPr>
              <a:t> 24%</a:t>
            </a:r>
          </a:p>
        </p:txBody>
      </p:sp>
      <p:sp>
        <p:nvSpPr>
          <p:cNvPr id="79878" name="Ορθογώνιο 6"/>
          <p:cNvSpPr>
            <a:spLocks noChangeArrowheads="1"/>
          </p:cNvSpPr>
          <p:nvPr/>
        </p:nvSpPr>
        <p:spPr bwMode="auto">
          <a:xfrm>
            <a:off x="507208" y="2565401"/>
            <a:ext cx="3889375" cy="574675"/>
          </a:xfrm>
          <a:prstGeom prst="rect">
            <a:avLst/>
          </a:prstGeom>
          <a:solidFill>
            <a:srgbClr val="33CCCC"/>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anchor="ct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r>
              <a:rPr lang="el-GR" altLang="el-GR" sz="1600" b="1">
                <a:solidFill>
                  <a:srgbClr val="FFFFFF"/>
                </a:solidFill>
                <a:latin typeface="Arial" panose="020B0604020202020204" pitchFamily="34" charset="0"/>
              </a:rPr>
              <a:t>Μέτριοι</a:t>
            </a:r>
            <a:endParaRPr lang="en-US" altLang="el-GR" sz="1600" b="1">
              <a:solidFill>
                <a:srgbClr val="FFFFFF"/>
              </a:solidFill>
              <a:latin typeface="Arial" panose="020B0604020202020204" pitchFamily="34" charset="0"/>
            </a:endParaRPr>
          </a:p>
          <a:p>
            <a:r>
              <a:rPr lang="en-US" altLang="el-GR">
                <a:solidFill>
                  <a:srgbClr val="FFFFFF"/>
                </a:solidFill>
                <a:latin typeface="Arial" panose="020B0604020202020204" pitchFamily="34" charset="0"/>
              </a:rPr>
              <a:t>(4-7 </a:t>
            </a:r>
            <a:r>
              <a:rPr lang="el-GR" altLang="el-GR">
                <a:solidFill>
                  <a:srgbClr val="FFFFFF"/>
                </a:solidFill>
                <a:latin typeface="Arial" panose="020B0604020202020204" pitchFamily="34" charset="0"/>
              </a:rPr>
              <a:t>βιβλία):</a:t>
            </a:r>
            <a:r>
              <a:rPr lang="el-GR" altLang="el-GR" sz="1600" b="1">
                <a:solidFill>
                  <a:srgbClr val="FFFFFF"/>
                </a:solidFill>
                <a:latin typeface="Arial" panose="020B0604020202020204" pitchFamily="34" charset="0"/>
              </a:rPr>
              <a:t> 22%</a:t>
            </a:r>
          </a:p>
        </p:txBody>
      </p:sp>
      <p:sp>
        <p:nvSpPr>
          <p:cNvPr id="79879" name="AutoShape 14"/>
          <p:cNvSpPr>
            <a:spLocks noChangeArrowheads="1"/>
          </p:cNvSpPr>
          <p:nvPr/>
        </p:nvSpPr>
        <p:spPr bwMode="auto">
          <a:xfrm rot="10800000">
            <a:off x="4799808" y="1125538"/>
            <a:ext cx="3424237" cy="10795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79880" name="Ορθογώνιο 6"/>
          <p:cNvSpPr>
            <a:spLocks noChangeArrowheads="1"/>
          </p:cNvSpPr>
          <p:nvPr/>
        </p:nvSpPr>
        <p:spPr bwMode="auto">
          <a:xfrm>
            <a:off x="507208" y="1412876"/>
            <a:ext cx="3889375" cy="574675"/>
          </a:xfrm>
          <a:prstGeom prst="rect">
            <a:avLst/>
          </a:prstGeom>
          <a:solidFill>
            <a:srgbClr val="FFFF00"/>
          </a:solidFill>
          <a:ln>
            <a:noFill/>
          </a:ln>
          <a:extLst>
            <a:ext uri="{91240B29-F687-4F45-9708-019B960494DF}">
              <a14:hiddenLine xmlns:a14="http://schemas.microsoft.com/office/drawing/2010/main" w="12700" algn="ctr">
                <a:solidFill>
                  <a:srgbClr val="666699"/>
                </a:solidFill>
                <a:miter lim="800000"/>
                <a:headEnd/>
                <a:tailEnd/>
              </a14:hiddenLine>
            </a:ext>
          </a:extLst>
        </p:spPr>
        <p:txBody>
          <a:bodyPr anchor="ct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r>
              <a:rPr lang="el-GR" altLang="el-GR" sz="1600" b="1">
                <a:solidFill>
                  <a:srgbClr val="000000"/>
                </a:solidFill>
                <a:latin typeface="Arial" panose="020B0604020202020204" pitchFamily="34" charset="0"/>
              </a:rPr>
              <a:t>Συχνοί</a:t>
            </a:r>
            <a:endParaRPr lang="en-US" altLang="el-GR" sz="1600" b="1">
              <a:solidFill>
                <a:srgbClr val="000000"/>
              </a:solidFill>
              <a:latin typeface="Arial" panose="020B0604020202020204" pitchFamily="34" charset="0"/>
            </a:endParaRPr>
          </a:p>
          <a:p>
            <a:r>
              <a:rPr lang="en-US" altLang="el-GR">
                <a:solidFill>
                  <a:srgbClr val="000000"/>
                </a:solidFill>
                <a:latin typeface="Arial" panose="020B0604020202020204" pitchFamily="34" charset="0"/>
              </a:rPr>
              <a:t>(8+ </a:t>
            </a:r>
            <a:r>
              <a:rPr lang="el-GR" altLang="el-GR">
                <a:solidFill>
                  <a:srgbClr val="000000"/>
                </a:solidFill>
                <a:latin typeface="Arial" panose="020B0604020202020204" pitchFamily="34" charset="0"/>
              </a:rPr>
              <a:t>βιβλία):</a:t>
            </a:r>
            <a:r>
              <a:rPr lang="el-GR" altLang="el-GR" sz="1600" b="1">
                <a:solidFill>
                  <a:srgbClr val="000000"/>
                </a:solidFill>
                <a:latin typeface="Arial" panose="020B0604020202020204" pitchFamily="34" charset="0"/>
              </a:rPr>
              <a:t> 2</a:t>
            </a:r>
            <a:r>
              <a:rPr lang="en-US" altLang="el-GR" sz="1600" b="1">
                <a:solidFill>
                  <a:srgbClr val="000000"/>
                </a:solidFill>
                <a:latin typeface="Arial" panose="020B0604020202020204" pitchFamily="34" charset="0"/>
              </a:rPr>
              <a:t>4</a:t>
            </a:r>
            <a:r>
              <a:rPr lang="el-GR" altLang="el-GR" sz="1600" b="1">
                <a:solidFill>
                  <a:srgbClr val="000000"/>
                </a:solidFill>
                <a:latin typeface="Arial" panose="020B0604020202020204" pitchFamily="34" charset="0"/>
              </a:rPr>
              <a:t>%</a:t>
            </a:r>
          </a:p>
        </p:txBody>
      </p:sp>
      <p:sp>
        <p:nvSpPr>
          <p:cNvPr id="79881" name="AutoShape 16"/>
          <p:cNvSpPr>
            <a:spLocks noChangeArrowheads="1"/>
          </p:cNvSpPr>
          <p:nvPr/>
        </p:nvSpPr>
        <p:spPr bwMode="auto">
          <a:xfrm rot="10800000">
            <a:off x="4799808" y="4941888"/>
            <a:ext cx="3424237" cy="10795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79882" name="Ορθογώνιο 6"/>
          <p:cNvSpPr>
            <a:spLocks noChangeArrowheads="1"/>
          </p:cNvSpPr>
          <p:nvPr/>
        </p:nvSpPr>
        <p:spPr bwMode="auto">
          <a:xfrm>
            <a:off x="527845" y="5229226"/>
            <a:ext cx="3857625" cy="574675"/>
          </a:xfrm>
          <a:prstGeom prst="rect">
            <a:avLst/>
          </a:prstGeom>
          <a:solidFill>
            <a:srgbClr val="FF0000"/>
          </a:solidFill>
          <a:ln>
            <a:noFill/>
          </a:ln>
          <a:extLst>
            <a:ext uri="{91240B29-F687-4F45-9708-019B960494DF}">
              <a14:hiddenLine xmlns:a14="http://schemas.microsoft.com/office/drawing/2010/main" w="12700" algn="ctr">
                <a:solidFill>
                  <a:srgbClr val="666699"/>
                </a:solidFill>
                <a:miter lim="800000"/>
                <a:headEnd/>
                <a:tailEnd/>
              </a14:hiddenLine>
            </a:ext>
          </a:extLst>
        </p:spPr>
        <p:txBody>
          <a:bodyPr anchor="ct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r>
              <a:rPr lang="el-GR" altLang="el-GR" sz="1600" b="1">
                <a:solidFill>
                  <a:srgbClr val="FFFFFF"/>
                </a:solidFill>
                <a:latin typeface="Arial" panose="020B0604020202020204" pitchFamily="34" charset="0"/>
              </a:rPr>
              <a:t>Περιστασιακοί</a:t>
            </a:r>
            <a:endParaRPr lang="en-US" altLang="el-GR" sz="1600" b="1">
              <a:solidFill>
                <a:srgbClr val="FFFFFF"/>
              </a:solidFill>
              <a:latin typeface="Arial" panose="020B0604020202020204" pitchFamily="34" charset="0"/>
            </a:endParaRPr>
          </a:p>
          <a:p>
            <a:r>
              <a:rPr lang="en-US" altLang="el-GR">
                <a:solidFill>
                  <a:srgbClr val="FFFFFF"/>
                </a:solidFill>
                <a:latin typeface="Arial" panose="020B0604020202020204" pitchFamily="34" charset="0"/>
              </a:rPr>
              <a:t>(1 </a:t>
            </a:r>
            <a:r>
              <a:rPr lang="el-GR" altLang="el-GR">
                <a:solidFill>
                  <a:srgbClr val="FFFFFF"/>
                </a:solidFill>
                <a:latin typeface="Arial" panose="020B0604020202020204" pitchFamily="34" charset="0"/>
              </a:rPr>
              <a:t>βιβλίο):</a:t>
            </a:r>
            <a:r>
              <a:rPr lang="el-GR" altLang="el-GR" sz="1600" b="1">
                <a:solidFill>
                  <a:srgbClr val="FFFFFF"/>
                </a:solidFill>
                <a:latin typeface="Arial" panose="020B0604020202020204" pitchFamily="34" charset="0"/>
              </a:rPr>
              <a:t> 30%</a:t>
            </a:r>
          </a:p>
        </p:txBody>
      </p:sp>
      <p:sp>
        <p:nvSpPr>
          <p:cNvPr id="79883" name="AutoShape 16"/>
          <p:cNvSpPr>
            <a:spLocks noChangeArrowheads="1"/>
          </p:cNvSpPr>
          <p:nvPr/>
        </p:nvSpPr>
        <p:spPr bwMode="auto">
          <a:xfrm rot="10800000">
            <a:off x="4799808" y="3705225"/>
            <a:ext cx="3424237" cy="10795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66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l-GR"/>
          </a:p>
        </p:txBody>
      </p:sp>
      <p:sp>
        <p:nvSpPr>
          <p:cNvPr id="79884" name="AutoShape 16"/>
          <p:cNvSpPr>
            <a:spLocks noChangeArrowheads="1"/>
          </p:cNvSpPr>
          <p:nvPr/>
        </p:nvSpPr>
        <p:spPr bwMode="auto">
          <a:xfrm rot="10800000">
            <a:off x="4799808" y="2362200"/>
            <a:ext cx="3424237" cy="10795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33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l-GR"/>
          </a:p>
        </p:txBody>
      </p:sp>
    </p:spTree>
    <p:extLst>
      <p:ext uri="{BB962C8B-B14F-4D97-AF65-F5344CB8AC3E}">
        <p14:creationId xmlns:p14="http://schemas.microsoft.com/office/powerpoint/2010/main" val="16568607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278" name="Ink 277">
                <a:extLst>
                  <a:ext uri="{FF2B5EF4-FFF2-40B4-BE49-F238E27FC236}">
                    <a16:creationId xmlns:a16="http://schemas.microsoft.com/office/drawing/2014/main" id="{A6B7D5EF-B5D7-4202-BC62-5956A80061E4}"/>
                  </a:ext>
                </a:extLst>
              </p14:cNvPr>
              <p14:cNvContentPartPr/>
              <p14:nvPr/>
            </p14:nvContentPartPr>
            <p14:xfrm>
              <a:off x="257104" y="6272130"/>
              <a:ext cx="5760" cy="6480"/>
            </p14:xfrm>
          </p:contentPart>
        </mc:Choice>
        <mc:Fallback xmlns="">
          <p:pic>
            <p:nvPicPr>
              <p:cNvPr id="278" name="Ink 277">
                <a:extLst>
                  <a:ext uri="{FF2B5EF4-FFF2-40B4-BE49-F238E27FC236}">
                    <a16:creationId xmlns:a16="http://schemas.microsoft.com/office/drawing/2014/main" id="{A6B7D5EF-B5D7-4202-BC62-5956A80061E4}"/>
                  </a:ext>
                </a:extLst>
              </p:cNvPr>
              <p:cNvPicPr/>
              <p:nvPr/>
            </p:nvPicPr>
            <p:blipFill>
              <a:blip r:embed="rId4"/>
              <a:stretch>
                <a:fillRect/>
              </a:stretch>
            </p:blipFill>
            <p:spPr>
              <a:xfrm>
                <a:off x="245944" y="6260970"/>
                <a:ext cx="28080" cy="28800"/>
              </a:xfrm>
              <a:prstGeom prst="rect">
                <a:avLst/>
              </a:prstGeom>
            </p:spPr>
          </p:pic>
        </mc:Fallback>
      </mc:AlternateContent>
      <p:sp>
        <p:nvSpPr>
          <p:cNvPr id="80899" name="Text Box 3"/>
          <p:cNvSpPr txBox="1">
            <a:spLocks noChangeArrowheads="1"/>
          </p:cNvSpPr>
          <p:nvPr/>
        </p:nvSpPr>
        <p:spPr bwMode="auto">
          <a:xfrm>
            <a:off x="767557" y="142844"/>
            <a:ext cx="11593512" cy="46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defPPr>
              <a:defRPr lang="en-US"/>
            </a:defPPr>
            <a:lvl1pPr>
              <a:lnSpc>
                <a:spcPct val="110000"/>
              </a:lnSpc>
              <a:spcBef>
                <a:spcPct val="30000"/>
              </a:spcBef>
              <a:buClr>
                <a:schemeClr val="folHlink"/>
              </a:buClr>
              <a:buSzPct val="150000"/>
              <a:buFont typeface="Wingdings" panose="05000000000000000000" pitchFamily="2" charset="2"/>
              <a:buNone/>
              <a:defRPr>
                <a:solidFill>
                  <a:schemeClr val="accent2">
                    <a:lumMod val="60000"/>
                    <a:lumOff val="40000"/>
                  </a:schemeClr>
                </a:solidFill>
                <a:latin typeface="Verdana" panose="020B0604030504040204" pitchFamily="34" charset="0"/>
                <a:cs typeface="Arial" panose="020B0604020202020204" pitchFamily="34" charset="0"/>
              </a:defRPr>
            </a:lvl1pPr>
          </a:lstStyle>
          <a:p>
            <a:r>
              <a:rPr lang="el-GR" altLang="el-GR" sz="2400" dirty="0"/>
              <a:t>Η σχέση του Ελληνικού Πληθυσμού με την ανάγνωση</a:t>
            </a:r>
          </a:p>
        </p:txBody>
      </p:sp>
      <p:graphicFrame>
        <p:nvGraphicFramePr>
          <p:cNvPr id="80900" name="Αντικείμενο 1"/>
          <p:cNvGraphicFramePr>
            <a:graphicFrameLocks noChangeAspect="1"/>
          </p:cNvGraphicFramePr>
          <p:nvPr/>
        </p:nvGraphicFramePr>
        <p:xfrm>
          <a:off x="1054895" y="746126"/>
          <a:ext cx="9637713" cy="6429375"/>
        </p:xfrm>
        <a:graphic>
          <a:graphicData uri="http://schemas.openxmlformats.org/presentationml/2006/ole">
            <mc:AlternateContent xmlns:mc="http://schemas.openxmlformats.org/markup-compatibility/2006">
              <mc:Choice xmlns:v="urn:schemas-microsoft-com:vml" Requires="v">
                <p:oleObj spid="_x0000_s26633" name="Chart" r:id="rId5" imgW="6096000" imgH="4067085" progId="MSGraph.Chart.8">
                  <p:embed followColorScheme="full"/>
                </p:oleObj>
              </mc:Choice>
              <mc:Fallback>
                <p:oleObj name="Chart" r:id="rId5" imgW="6096000" imgH="4067085" progId="MSGraph.Chart.8">
                  <p:embed followColorScheme="full"/>
                  <p:pic>
                    <p:nvPicPr>
                      <p:cNvPr id="80900" name="Αντικείμενο 1"/>
                      <p:cNvPicPr>
                        <a:picLocks noChangeAspect="1" noChangeArrowheads="1"/>
                      </p:cNvPicPr>
                      <p:nvPr/>
                    </p:nvPicPr>
                    <p:blipFill>
                      <a:blip r:embed="rId6"/>
                      <a:srcRect/>
                      <a:stretch>
                        <a:fillRect/>
                      </a:stretch>
                    </p:blipFill>
                    <p:spPr bwMode="auto">
                      <a:xfrm>
                        <a:off x="1054895" y="746126"/>
                        <a:ext cx="9637713" cy="642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646349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4">
            <a:extLst>
              <a:ext uri="{FF2B5EF4-FFF2-40B4-BE49-F238E27FC236}">
                <a16:creationId xmlns:a16="http://schemas.microsoft.com/office/drawing/2014/main" id="{B4E46E77-53E1-43BE-8283-855DC1763C63}"/>
              </a:ext>
            </a:extLst>
          </p:cNvPr>
          <p:cNvSpPr>
            <a:spLocks noChangeArrowheads="1"/>
          </p:cNvSpPr>
          <p:nvPr/>
        </p:nvSpPr>
        <p:spPr bwMode="auto">
          <a:xfrm>
            <a:off x="9120983" y="2349500"/>
            <a:ext cx="3095625" cy="3856038"/>
          </a:xfrm>
          <a:prstGeom prst="rect">
            <a:avLst/>
          </a:prstGeom>
          <a:solidFill>
            <a:schemeClr val="bg1">
              <a:alpha val="43000"/>
            </a:schemeClr>
          </a:solidFill>
          <a:ln>
            <a:noFill/>
          </a:ln>
        </p:spPr>
        <p:txBody>
          <a:bodyPr lIns="68583" tIns="0" rIns="68583" bIns="0"/>
          <a:lstStyle>
            <a:lvl1pPr marL="174625" indent="-174625">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a:lnSpc>
                <a:spcPct val="90000"/>
              </a:lnSpc>
              <a:spcBef>
                <a:spcPct val="0"/>
              </a:spcBef>
              <a:buNone/>
              <a:defRPr/>
            </a:pPr>
            <a:r>
              <a:rPr lang="el-GR" altLang="el-GR" sz="1200" dirty="0">
                <a:cs typeface="Arial" charset="0"/>
                <a:sym typeface="Arial" charset="0"/>
              </a:rPr>
              <a:t>Ο δείκτης «Συναισθηματικής</a:t>
            </a:r>
            <a:r>
              <a:rPr lang="en-US" altLang="el-GR" sz="1200" dirty="0">
                <a:cs typeface="Arial" charset="0"/>
                <a:sym typeface="Arial" charset="0"/>
              </a:rPr>
              <a:t> </a:t>
            </a:r>
            <a:r>
              <a:rPr lang="el-GR" altLang="el-GR" sz="1200" dirty="0">
                <a:cs typeface="Arial" charset="0"/>
                <a:sym typeface="Arial" charset="0"/>
              </a:rPr>
              <a:t>ευημερίας»</a:t>
            </a:r>
            <a:r>
              <a:rPr lang="en-US" altLang="el-GR" sz="1200" dirty="0">
                <a:cs typeface="Arial" charset="0"/>
                <a:sym typeface="Arial" charset="0"/>
              </a:rPr>
              <a:t> </a:t>
            </a:r>
            <a:r>
              <a:rPr lang="el-GR" altLang="el-GR" sz="1200" dirty="0">
                <a:cs typeface="Arial" charset="0"/>
                <a:sym typeface="Arial" charset="0"/>
              </a:rPr>
              <a:t>υπολογίζεται με βάση το</a:t>
            </a:r>
            <a:r>
              <a:rPr lang="en-US" altLang="el-GR" sz="1200" dirty="0">
                <a:cs typeface="Arial" charset="0"/>
                <a:sym typeface="Arial" charset="0"/>
              </a:rPr>
              <a:t> </a:t>
            </a:r>
            <a:r>
              <a:rPr lang="el-GR" altLang="el-GR" sz="1200" dirty="0">
                <a:cs typeface="Arial" charset="0"/>
                <a:sym typeface="Arial" charset="0"/>
              </a:rPr>
              <a:t>πόσο συχνά έχουν</a:t>
            </a:r>
            <a:r>
              <a:rPr lang="en-US" altLang="el-GR" sz="1200" dirty="0">
                <a:cs typeface="Arial" charset="0"/>
                <a:sym typeface="Arial" charset="0"/>
              </a:rPr>
              <a:t> </a:t>
            </a:r>
            <a:r>
              <a:rPr lang="el-GR" altLang="el-GR" sz="1200" dirty="0">
                <a:cs typeface="Arial" charset="0"/>
                <a:sym typeface="Arial" charset="0"/>
              </a:rPr>
              <a:t>αισθανθεί τον</a:t>
            </a:r>
            <a:r>
              <a:rPr lang="en-US" altLang="el-GR" sz="1200" dirty="0">
                <a:cs typeface="Arial" charset="0"/>
                <a:sym typeface="Arial" charset="0"/>
              </a:rPr>
              <a:t> </a:t>
            </a:r>
            <a:r>
              <a:rPr lang="el-GR" altLang="el-GR" sz="1200" dirty="0">
                <a:cs typeface="Arial" charset="0"/>
                <a:sym typeface="Arial" charset="0"/>
              </a:rPr>
              <a:t>τελευταίο μήνα</a:t>
            </a:r>
          </a:p>
          <a:p>
            <a:pPr marL="252000" indent="0">
              <a:spcBef>
                <a:spcPts val="0"/>
              </a:spcBef>
              <a:buNone/>
              <a:defRPr/>
            </a:pPr>
            <a:r>
              <a:rPr lang="el-GR" sz="1100" i="1" dirty="0">
                <a:cs typeface="Arial" charset="0"/>
              </a:rPr>
              <a:t>1) </a:t>
            </a:r>
            <a:r>
              <a:rPr lang="el-GR" sz="1050" i="1" dirty="0">
                <a:cs typeface="Arial" charset="0"/>
              </a:rPr>
              <a:t>θετικά             </a:t>
            </a:r>
            <a:endParaRPr lang="el-GR" sz="1050" dirty="0">
              <a:cs typeface="Arial" charset="0"/>
            </a:endParaRPr>
          </a:p>
          <a:p>
            <a:pPr marL="252000" indent="0">
              <a:spcBef>
                <a:spcPts val="0"/>
              </a:spcBef>
              <a:buNone/>
              <a:defRPr/>
            </a:pPr>
            <a:r>
              <a:rPr lang="el-GR" sz="1050" i="1" dirty="0">
                <a:cs typeface="Arial" charset="0"/>
              </a:rPr>
              <a:t>2) αρνητικά  </a:t>
            </a:r>
            <a:endParaRPr lang="el-GR" sz="1050" dirty="0">
              <a:cs typeface="Arial" charset="0"/>
            </a:endParaRPr>
          </a:p>
          <a:p>
            <a:pPr marL="252000" indent="0">
              <a:spcBef>
                <a:spcPts val="0"/>
              </a:spcBef>
              <a:buNone/>
              <a:defRPr/>
            </a:pPr>
            <a:r>
              <a:rPr lang="el-GR" sz="1050" i="1" dirty="0">
                <a:cs typeface="Arial" charset="0"/>
              </a:rPr>
              <a:t>3) καλός                      </a:t>
            </a:r>
            <a:endParaRPr lang="el-GR" sz="1050" dirty="0">
              <a:cs typeface="Arial" charset="0"/>
            </a:endParaRPr>
          </a:p>
          <a:p>
            <a:pPr marL="252000" indent="0">
              <a:spcBef>
                <a:spcPts val="0"/>
              </a:spcBef>
              <a:buNone/>
              <a:defRPr/>
            </a:pPr>
            <a:r>
              <a:rPr lang="el-GR" sz="1050" i="1" dirty="0">
                <a:cs typeface="Arial" charset="0"/>
              </a:rPr>
              <a:t>4) κακός</a:t>
            </a:r>
            <a:endParaRPr lang="el-GR" sz="1050" dirty="0">
              <a:cs typeface="Arial" charset="0"/>
            </a:endParaRPr>
          </a:p>
          <a:p>
            <a:pPr marL="252000" indent="0">
              <a:spcBef>
                <a:spcPts val="0"/>
              </a:spcBef>
              <a:buNone/>
              <a:defRPr/>
            </a:pPr>
            <a:r>
              <a:rPr lang="el-GR" sz="1050" i="1" dirty="0">
                <a:cs typeface="Arial" charset="0"/>
              </a:rPr>
              <a:t>5) ευχάριστος</a:t>
            </a:r>
            <a:endParaRPr lang="el-GR" sz="1050" dirty="0">
              <a:cs typeface="Arial" charset="0"/>
            </a:endParaRPr>
          </a:p>
          <a:p>
            <a:pPr marL="252000" indent="0">
              <a:spcBef>
                <a:spcPts val="0"/>
              </a:spcBef>
              <a:buNone/>
              <a:defRPr/>
            </a:pPr>
            <a:r>
              <a:rPr lang="el-GR" sz="1050" i="1" dirty="0">
                <a:cs typeface="Arial" charset="0"/>
              </a:rPr>
              <a:t>6) ευχαριστημένος</a:t>
            </a:r>
            <a:endParaRPr lang="el-GR" sz="1050" dirty="0">
              <a:cs typeface="Arial" charset="0"/>
            </a:endParaRPr>
          </a:p>
          <a:p>
            <a:pPr marL="252000" indent="0">
              <a:spcBef>
                <a:spcPts val="0"/>
              </a:spcBef>
              <a:buNone/>
              <a:defRPr/>
            </a:pPr>
            <a:r>
              <a:rPr lang="el-GR" sz="1050" i="1" dirty="0">
                <a:cs typeface="Arial" charset="0"/>
              </a:rPr>
              <a:t>7) ενδιαφέρων   </a:t>
            </a:r>
            <a:endParaRPr lang="el-GR" sz="1050" dirty="0">
              <a:cs typeface="Arial" charset="0"/>
            </a:endParaRPr>
          </a:p>
          <a:p>
            <a:pPr marL="252000" indent="0">
              <a:spcBef>
                <a:spcPts val="0"/>
              </a:spcBef>
              <a:buNone/>
              <a:defRPr/>
            </a:pPr>
            <a:r>
              <a:rPr lang="el-GR" sz="1050" i="1" dirty="0">
                <a:cs typeface="Arial" charset="0"/>
              </a:rPr>
              <a:t>8) στρεσαρισμένος                                 </a:t>
            </a:r>
            <a:endParaRPr lang="el-GR" sz="1050" dirty="0">
              <a:cs typeface="Arial" charset="0"/>
            </a:endParaRPr>
          </a:p>
          <a:p>
            <a:pPr marL="252000" indent="0">
              <a:spcBef>
                <a:spcPts val="0"/>
              </a:spcBef>
              <a:buNone/>
              <a:defRPr/>
            </a:pPr>
            <a:r>
              <a:rPr lang="el-GR" sz="1050" i="1" dirty="0">
                <a:cs typeface="Arial" charset="0"/>
              </a:rPr>
              <a:t>9) δυσάρεστος </a:t>
            </a:r>
            <a:endParaRPr lang="el-GR" sz="1050" dirty="0">
              <a:cs typeface="Arial" charset="0"/>
            </a:endParaRPr>
          </a:p>
          <a:p>
            <a:pPr marL="252000" indent="0">
              <a:spcBef>
                <a:spcPts val="0"/>
              </a:spcBef>
              <a:buNone/>
              <a:defRPr/>
            </a:pPr>
            <a:r>
              <a:rPr lang="el-GR" sz="1050" i="1" dirty="0">
                <a:cs typeface="Arial" charset="0"/>
              </a:rPr>
              <a:t>10) ευτυχισμένος </a:t>
            </a:r>
            <a:endParaRPr lang="el-GR" sz="1050" dirty="0">
              <a:cs typeface="Arial" charset="0"/>
            </a:endParaRPr>
          </a:p>
          <a:p>
            <a:pPr marL="252000" indent="0">
              <a:spcBef>
                <a:spcPts val="0"/>
              </a:spcBef>
              <a:buNone/>
              <a:defRPr/>
            </a:pPr>
            <a:r>
              <a:rPr lang="el-GR" sz="1050" i="1" dirty="0">
                <a:cs typeface="Arial" charset="0"/>
              </a:rPr>
              <a:t>11) στεναχωρημένος</a:t>
            </a:r>
            <a:endParaRPr lang="el-GR" sz="1050" dirty="0">
              <a:cs typeface="Arial" charset="0"/>
            </a:endParaRPr>
          </a:p>
          <a:p>
            <a:pPr marL="252000" indent="0">
              <a:spcBef>
                <a:spcPts val="0"/>
              </a:spcBef>
              <a:buNone/>
              <a:defRPr/>
            </a:pPr>
            <a:r>
              <a:rPr lang="el-GR" sz="1050" i="1" dirty="0">
                <a:cs typeface="Arial" charset="0"/>
              </a:rPr>
              <a:t>12) θυμωμένος </a:t>
            </a:r>
          </a:p>
          <a:p>
            <a:pPr marL="252000" indent="0">
              <a:spcBef>
                <a:spcPts val="0"/>
              </a:spcBef>
              <a:buNone/>
              <a:defRPr/>
            </a:pPr>
            <a:r>
              <a:rPr lang="el-GR" sz="1050" i="1" dirty="0">
                <a:cs typeface="Arial" charset="0"/>
              </a:rPr>
              <a:t>13) φοβισμένος </a:t>
            </a:r>
          </a:p>
          <a:p>
            <a:pPr marL="252000" indent="0">
              <a:spcBef>
                <a:spcPts val="0"/>
              </a:spcBef>
              <a:buNone/>
              <a:defRPr/>
            </a:pPr>
            <a:r>
              <a:rPr lang="el-GR" sz="1050" i="1" dirty="0">
                <a:cs typeface="Arial" charset="0"/>
              </a:rPr>
              <a:t>14) στοργικός</a:t>
            </a:r>
            <a:endParaRPr lang="el-GR" sz="1050" dirty="0">
              <a:cs typeface="Arial" charset="0"/>
            </a:endParaRPr>
          </a:p>
          <a:p>
            <a:pPr marL="252000" indent="0">
              <a:spcBef>
                <a:spcPts val="0"/>
              </a:spcBef>
              <a:buNone/>
              <a:defRPr/>
            </a:pPr>
            <a:r>
              <a:rPr lang="el-GR" sz="1050" i="1" dirty="0">
                <a:cs typeface="Arial" charset="0"/>
              </a:rPr>
              <a:t>15) καταπιεσμένος  </a:t>
            </a:r>
            <a:endParaRPr lang="el-GR" sz="1050" dirty="0">
              <a:cs typeface="Arial" charset="0"/>
            </a:endParaRPr>
          </a:p>
          <a:p>
            <a:pPr marL="252000" indent="0">
              <a:spcBef>
                <a:spcPts val="0"/>
              </a:spcBef>
              <a:buNone/>
              <a:defRPr/>
            </a:pPr>
            <a:r>
              <a:rPr lang="el-GR" sz="1050" i="1" dirty="0">
                <a:cs typeface="Arial" charset="0"/>
              </a:rPr>
              <a:t>16) χαρούμενος  </a:t>
            </a:r>
            <a:endParaRPr lang="el-GR" sz="1050" dirty="0">
              <a:cs typeface="Arial" charset="0"/>
            </a:endParaRPr>
          </a:p>
        </p:txBody>
      </p:sp>
      <p:sp>
        <p:nvSpPr>
          <p:cNvPr id="81923" name="Ορθογώνιο 6"/>
          <p:cNvSpPr>
            <a:spLocks noChangeArrowheads="1"/>
          </p:cNvSpPr>
          <p:nvPr/>
        </p:nvSpPr>
        <p:spPr bwMode="auto">
          <a:xfrm>
            <a:off x="689394" y="6524626"/>
            <a:ext cx="80645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r>
              <a:rPr lang="en-US" altLang="el-GR" sz="900" dirty="0">
                <a:latin typeface="Arial" panose="020B0604020202020204" pitchFamily="34" charset="0"/>
              </a:rPr>
              <a:t>N=</a:t>
            </a:r>
            <a:r>
              <a:rPr lang="el-GR" altLang="el-GR" sz="900" dirty="0">
                <a:latin typeface="Arial" panose="020B0604020202020204" pitchFamily="34" charset="0"/>
              </a:rPr>
              <a:t>175</a:t>
            </a:r>
            <a:r>
              <a:rPr lang="el-GR" altLang="el-GR" sz="900" dirty="0"/>
              <a:t>                </a:t>
            </a:r>
            <a:r>
              <a:rPr lang="en-US" altLang="el-GR" sz="900" dirty="0"/>
              <a:t>   	 </a:t>
            </a:r>
            <a:r>
              <a:rPr lang="el-GR" altLang="el-GR" sz="900" dirty="0"/>
              <a:t>Ν=</a:t>
            </a:r>
            <a:r>
              <a:rPr lang="el-GR" altLang="el-GR" sz="900" dirty="0">
                <a:latin typeface="Arial" panose="020B0604020202020204" pitchFamily="34" charset="0"/>
              </a:rPr>
              <a:t>1</a:t>
            </a:r>
            <a:r>
              <a:rPr lang="en-US" altLang="el-GR" sz="900" dirty="0">
                <a:latin typeface="Arial" panose="020B0604020202020204" pitchFamily="34" charset="0"/>
              </a:rPr>
              <a:t>61</a:t>
            </a:r>
            <a:r>
              <a:rPr lang="en-US" altLang="el-GR" sz="900" dirty="0"/>
              <a:t>                                   </a:t>
            </a:r>
            <a:r>
              <a:rPr lang="el-GR" altLang="el-GR" sz="900" dirty="0"/>
              <a:t>Ν=</a:t>
            </a:r>
            <a:r>
              <a:rPr lang="el-GR" altLang="el-GR" sz="900" dirty="0">
                <a:latin typeface="Arial" panose="020B0604020202020204" pitchFamily="34" charset="0"/>
              </a:rPr>
              <a:t>17</a:t>
            </a:r>
            <a:r>
              <a:rPr lang="en-US" altLang="el-GR" sz="900" dirty="0">
                <a:latin typeface="Arial" panose="020B0604020202020204" pitchFamily="34" charset="0"/>
              </a:rPr>
              <a:t>4</a:t>
            </a:r>
            <a:r>
              <a:rPr lang="el-GR" altLang="el-GR" sz="900" dirty="0"/>
              <a:t> </a:t>
            </a:r>
            <a:r>
              <a:rPr lang="en-US" altLang="el-GR" sz="900" dirty="0"/>
              <a:t>                                    </a:t>
            </a:r>
            <a:r>
              <a:rPr lang="el-GR" altLang="el-GR" sz="900" dirty="0"/>
              <a:t>Ν=</a:t>
            </a:r>
            <a:r>
              <a:rPr lang="en-US" altLang="el-GR" sz="900" dirty="0"/>
              <a:t>213</a:t>
            </a:r>
            <a:r>
              <a:rPr lang="el-GR" altLang="el-GR" sz="900" dirty="0"/>
              <a:t> </a:t>
            </a:r>
            <a:r>
              <a:rPr lang="en-US" altLang="el-GR" sz="900" dirty="0"/>
              <a:t>                                </a:t>
            </a:r>
            <a:r>
              <a:rPr lang="el-GR" altLang="el-GR" sz="900" dirty="0"/>
              <a:t>Ν=</a:t>
            </a:r>
            <a:r>
              <a:rPr lang="en-US" altLang="el-GR" sz="900" dirty="0"/>
              <a:t>951</a:t>
            </a:r>
            <a:endParaRPr lang="el-GR" altLang="el-GR" sz="900" dirty="0"/>
          </a:p>
        </p:txBody>
      </p:sp>
      <p:graphicFrame>
        <p:nvGraphicFramePr>
          <p:cNvPr id="81924" name="Αντικείμενο 2"/>
          <p:cNvGraphicFramePr>
            <a:graphicFrameLocks noChangeAspect="1"/>
          </p:cNvGraphicFramePr>
          <p:nvPr>
            <p:extLst>
              <p:ext uri="{D42A27DB-BD31-4B8C-83A1-F6EECF244321}">
                <p14:modId xmlns:p14="http://schemas.microsoft.com/office/powerpoint/2010/main" val="1024185888"/>
              </p:ext>
            </p:extLst>
          </p:nvPr>
        </p:nvGraphicFramePr>
        <p:xfrm>
          <a:off x="-24606" y="-123825"/>
          <a:ext cx="11836400" cy="6789738"/>
        </p:xfrm>
        <a:graphic>
          <a:graphicData uri="http://schemas.openxmlformats.org/presentationml/2006/ole">
            <mc:AlternateContent xmlns:mc="http://schemas.openxmlformats.org/markup-compatibility/2006">
              <mc:Choice xmlns:v="urn:schemas-microsoft-com:vml" Requires="v">
                <p:oleObj spid="_x0000_s27658" name="Chart" r:id="rId3" imgW="9144000" imgH="5819865" progId="Excel.Chart.8">
                  <p:embed/>
                </p:oleObj>
              </mc:Choice>
              <mc:Fallback>
                <p:oleObj name="Chart" r:id="rId3" imgW="9144000" imgH="5819865" progId="Excel.Chart.8">
                  <p:embed/>
                  <p:pic>
                    <p:nvPicPr>
                      <p:cNvPr id="81924" name="Αντικείμενο 2"/>
                      <p:cNvPicPr>
                        <a:picLocks noChangeAspect="1" noChangeArrowheads="1"/>
                      </p:cNvPicPr>
                      <p:nvPr/>
                    </p:nvPicPr>
                    <p:blipFill>
                      <a:blip r:embed="rId4"/>
                      <a:srcRect/>
                      <a:stretch>
                        <a:fillRect/>
                      </a:stretch>
                    </p:blipFill>
                    <p:spPr bwMode="auto">
                      <a:xfrm>
                        <a:off x="-24606" y="-123825"/>
                        <a:ext cx="11836400" cy="678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1925" name="Text Box 3"/>
          <p:cNvSpPr txBox="1">
            <a:spLocks noChangeArrowheads="1"/>
          </p:cNvSpPr>
          <p:nvPr/>
        </p:nvSpPr>
        <p:spPr bwMode="auto">
          <a:xfrm>
            <a:off x="780258" y="121720"/>
            <a:ext cx="11031537" cy="737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defPPr>
              <a:defRPr lang="en-US"/>
            </a:defPPr>
            <a:lvl1pPr>
              <a:lnSpc>
                <a:spcPct val="110000"/>
              </a:lnSpc>
              <a:spcBef>
                <a:spcPct val="30000"/>
              </a:spcBef>
              <a:buClr>
                <a:schemeClr val="folHlink"/>
              </a:buClr>
              <a:buSzPct val="150000"/>
              <a:buFont typeface="Wingdings" panose="05000000000000000000" pitchFamily="2" charset="2"/>
              <a:buNone/>
              <a:defRPr sz="2400">
                <a:solidFill>
                  <a:schemeClr val="accent2">
                    <a:lumMod val="60000"/>
                    <a:lumOff val="40000"/>
                  </a:schemeClr>
                </a:solidFill>
                <a:latin typeface="Verdana" panose="020B0604030504040204" pitchFamily="34" charset="0"/>
                <a:cs typeface="Arial" panose="020B0604020202020204" pitchFamily="34" charset="0"/>
              </a:defRPr>
            </a:lvl1pPr>
          </a:lstStyle>
          <a:p>
            <a:r>
              <a:rPr lang="el-GR" altLang="el-GR" sz="2000" dirty="0"/>
              <a:t>Δείκτης συναισθηματικής ευημερίας: Όσο περισσότερο διαβάζει κανείς τόσο πιο ευτυχισμένος νιώθει</a:t>
            </a:r>
          </a:p>
        </p:txBody>
      </p:sp>
    </p:spTree>
    <p:extLst>
      <p:ext uri="{BB962C8B-B14F-4D97-AF65-F5344CB8AC3E}">
        <p14:creationId xmlns:p14="http://schemas.microsoft.com/office/powerpoint/2010/main" val="1693259564"/>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946" name="Αντικείμενο 2"/>
          <p:cNvGraphicFramePr>
            <a:graphicFrameLocks noChangeAspect="1"/>
          </p:cNvGraphicFramePr>
          <p:nvPr>
            <p:extLst>
              <p:ext uri="{D42A27DB-BD31-4B8C-83A1-F6EECF244321}">
                <p14:modId xmlns:p14="http://schemas.microsoft.com/office/powerpoint/2010/main" val="313685348"/>
              </p:ext>
            </p:extLst>
          </p:nvPr>
        </p:nvGraphicFramePr>
        <p:xfrm>
          <a:off x="178594" y="-88900"/>
          <a:ext cx="11823700" cy="6896100"/>
        </p:xfrm>
        <a:graphic>
          <a:graphicData uri="http://schemas.openxmlformats.org/presentationml/2006/ole">
            <mc:AlternateContent xmlns:mc="http://schemas.openxmlformats.org/markup-compatibility/2006">
              <mc:Choice xmlns:v="urn:schemas-microsoft-com:vml" Requires="v">
                <p:oleObj spid="_x0000_s28682" name="Chart" r:id="rId3" imgW="9144000" imgH="5819865" progId="Excel.Chart.8">
                  <p:embed/>
                </p:oleObj>
              </mc:Choice>
              <mc:Fallback>
                <p:oleObj name="Chart" r:id="rId3" imgW="9144000" imgH="5819865" progId="Excel.Chart.8">
                  <p:embed/>
                  <p:pic>
                    <p:nvPicPr>
                      <p:cNvPr id="82946" name="Αντικείμενο 2"/>
                      <p:cNvPicPr>
                        <a:picLocks noChangeAspect="1" noChangeArrowheads="1"/>
                      </p:cNvPicPr>
                      <p:nvPr/>
                    </p:nvPicPr>
                    <p:blipFill>
                      <a:blip r:embed="rId4"/>
                      <a:srcRect/>
                      <a:stretch>
                        <a:fillRect/>
                      </a:stretch>
                    </p:blipFill>
                    <p:spPr bwMode="auto">
                      <a:xfrm>
                        <a:off x="178594" y="-88900"/>
                        <a:ext cx="118237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Rectangle 24">
            <a:extLst>
              <a:ext uri="{FF2B5EF4-FFF2-40B4-BE49-F238E27FC236}">
                <a16:creationId xmlns:a16="http://schemas.microsoft.com/office/drawing/2014/main" id="{C2428F81-CEF2-47A5-A6E1-8F7AA119D219}"/>
              </a:ext>
            </a:extLst>
          </p:cNvPr>
          <p:cNvSpPr>
            <a:spLocks noChangeArrowheads="1"/>
          </p:cNvSpPr>
          <p:nvPr/>
        </p:nvSpPr>
        <p:spPr bwMode="auto">
          <a:xfrm>
            <a:off x="8905082" y="1341438"/>
            <a:ext cx="3302000" cy="5040312"/>
          </a:xfrm>
          <a:prstGeom prst="rect">
            <a:avLst/>
          </a:prstGeom>
          <a:solidFill>
            <a:schemeClr val="bg1">
              <a:alpha val="61000"/>
            </a:schemeClr>
          </a:solidFill>
          <a:ln>
            <a:noFill/>
          </a:ln>
        </p:spPr>
        <p:txBody>
          <a:bodyPr lIns="68583" tIns="0" rIns="68583" bIns="0"/>
          <a:lstStyle>
            <a:lvl1pPr marL="174625" indent="-174625">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spcBef>
                <a:spcPct val="0"/>
              </a:spcBef>
              <a:buFontTx/>
              <a:buNone/>
              <a:defRPr/>
            </a:pPr>
            <a:r>
              <a:rPr lang="el-GR" altLang="el-GR" sz="1400" b="1" dirty="0">
                <a:cs typeface="Arial" charset="0"/>
                <a:sym typeface="Arial" charset="0"/>
              </a:rPr>
              <a:t>Ο δείκτης «Κοινωνικής</a:t>
            </a:r>
            <a:endParaRPr lang="en-US" altLang="el-GR" sz="1400" b="1" dirty="0">
              <a:cs typeface="Arial" charset="0"/>
              <a:sym typeface="Arial" charset="0"/>
            </a:endParaRPr>
          </a:p>
          <a:p>
            <a:pPr eaLnBrk="1" hangingPunct="1">
              <a:lnSpc>
                <a:spcPct val="90000"/>
              </a:lnSpc>
              <a:spcBef>
                <a:spcPct val="0"/>
              </a:spcBef>
              <a:buFontTx/>
              <a:buNone/>
              <a:defRPr/>
            </a:pPr>
            <a:r>
              <a:rPr lang="el-GR" altLang="el-GR" sz="1400" b="1" dirty="0">
                <a:cs typeface="Arial" charset="0"/>
                <a:sym typeface="Arial" charset="0"/>
              </a:rPr>
              <a:t>Ενσωμάτωσης»</a:t>
            </a:r>
            <a:r>
              <a:rPr lang="en-US" altLang="el-GR" sz="1400" b="1" dirty="0">
                <a:cs typeface="Arial" charset="0"/>
                <a:sym typeface="Arial" charset="0"/>
              </a:rPr>
              <a:t> </a:t>
            </a:r>
            <a:r>
              <a:rPr lang="el-GR" altLang="el-GR" sz="1400" b="1" dirty="0">
                <a:cs typeface="Arial" charset="0"/>
                <a:sym typeface="Arial" charset="0"/>
              </a:rPr>
              <a:t>υπολογίζεται με</a:t>
            </a:r>
            <a:endParaRPr lang="en-US" altLang="el-GR" sz="1400" b="1" dirty="0">
              <a:cs typeface="Arial" charset="0"/>
              <a:sym typeface="Arial" charset="0"/>
            </a:endParaRPr>
          </a:p>
          <a:p>
            <a:pPr eaLnBrk="1" hangingPunct="1">
              <a:lnSpc>
                <a:spcPct val="90000"/>
              </a:lnSpc>
              <a:spcBef>
                <a:spcPct val="0"/>
              </a:spcBef>
              <a:buFontTx/>
              <a:buNone/>
              <a:defRPr/>
            </a:pPr>
            <a:r>
              <a:rPr lang="el-GR" altLang="el-GR" sz="1400" b="1" dirty="0">
                <a:cs typeface="Arial" charset="0"/>
                <a:sym typeface="Arial" charset="0"/>
              </a:rPr>
              <a:t>βάση τις παρακάτω</a:t>
            </a:r>
          </a:p>
          <a:p>
            <a:pPr eaLnBrk="1" hangingPunct="1">
              <a:lnSpc>
                <a:spcPct val="90000"/>
              </a:lnSpc>
              <a:spcBef>
                <a:spcPct val="0"/>
              </a:spcBef>
              <a:buFontTx/>
              <a:buNone/>
              <a:defRPr/>
            </a:pPr>
            <a:r>
              <a:rPr lang="el-GR" altLang="el-GR" sz="1400" b="1" dirty="0">
                <a:cs typeface="Arial" charset="0"/>
                <a:sym typeface="Arial" charset="0"/>
              </a:rPr>
              <a:t>δηλώσεις:</a:t>
            </a:r>
            <a:endParaRPr lang="en-US" altLang="el-GR" sz="1400" b="1" dirty="0">
              <a:cs typeface="Arial" charset="0"/>
              <a:sym typeface="Arial" charset="0"/>
            </a:endParaRPr>
          </a:p>
          <a:p>
            <a:pPr eaLnBrk="1" hangingPunct="1">
              <a:lnSpc>
                <a:spcPct val="90000"/>
              </a:lnSpc>
              <a:spcBef>
                <a:spcPct val="0"/>
              </a:spcBef>
              <a:buFontTx/>
              <a:buNone/>
              <a:defRPr/>
            </a:pPr>
            <a:endParaRPr lang="el-GR" altLang="el-GR" sz="1050" i="1" dirty="0">
              <a:cs typeface="Arial" charset="0"/>
              <a:sym typeface="Arial" charset="0"/>
            </a:endParaRPr>
          </a:p>
          <a:p>
            <a:pPr eaLnBrk="1" hangingPunct="1">
              <a:lnSpc>
                <a:spcPct val="90000"/>
              </a:lnSpc>
              <a:spcBef>
                <a:spcPct val="0"/>
              </a:spcBef>
              <a:defRPr/>
            </a:pPr>
            <a:r>
              <a:rPr lang="el-GR" altLang="el-GR" sz="1050" i="1" dirty="0">
                <a:cs typeface="Arial" charset="0"/>
                <a:sym typeface="Arial" charset="0"/>
              </a:rPr>
              <a:t> “Ζω μια ζωή με νόημα, έχω στόχους και σκοπούς“</a:t>
            </a:r>
          </a:p>
          <a:p>
            <a:pPr eaLnBrk="1" hangingPunct="1">
              <a:lnSpc>
                <a:spcPct val="90000"/>
              </a:lnSpc>
              <a:spcBef>
                <a:spcPct val="0"/>
              </a:spcBef>
              <a:defRPr/>
            </a:pPr>
            <a:endParaRPr lang="el-GR" altLang="el-GR" sz="600" i="1" dirty="0">
              <a:cs typeface="Arial" charset="0"/>
              <a:sym typeface="Arial" charset="0"/>
            </a:endParaRPr>
          </a:p>
          <a:p>
            <a:pPr eaLnBrk="1" hangingPunct="1">
              <a:lnSpc>
                <a:spcPct val="90000"/>
              </a:lnSpc>
              <a:spcBef>
                <a:spcPct val="0"/>
              </a:spcBef>
              <a:defRPr/>
            </a:pPr>
            <a:r>
              <a:rPr lang="el-GR" altLang="el-GR" sz="1050" i="1" dirty="0">
                <a:cs typeface="Arial" charset="0"/>
                <a:sym typeface="Arial" charset="0"/>
              </a:rPr>
              <a:t> “Νιώθω ότι οι άνθρωποι που βρίσκονται γύρω μου με υποστηρίζουν και με επιβραβεύουν“</a:t>
            </a:r>
          </a:p>
          <a:p>
            <a:pPr eaLnBrk="1" hangingPunct="1">
              <a:lnSpc>
                <a:spcPct val="90000"/>
              </a:lnSpc>
              <a:spcBef>
                <a:spcPct val="0"/>
              </a:spcBef>
              <a:defRPr/>
            </a:pPr>
            <a:endParaRPr lang="el-GR" altLang="el-GR" sz="600" i="1" dirty="0">
              <a:cs typeface="Arial" charset="0"/>
              <a:sym typeface="Arial" charset="0"/>
            </a:endParaRPr>
          </a:p>
          <a:p>
            <a:pPr eaLnBrk="1" hangingPunct="1">
              <a:lnSpc>
                <a:spcPct val="90000"/>
              </a:lnSpc>
              <a:spcBef>
                <a:spcPct val="0"/>
              </a:spcBef>
              <a:defRPr/>
            </a:pPr>
            <a:r>
              <a:rPr lang="el-GR" altLang="el-GR" sz="1050" i="1" dirty="0">
                <a:cs typeface="Arial" charset="0"/>
                <a:sym typeface="Arial" charset="0"/>
              </a:rPr>
              <a:t> “Οι δραστηριότητες της καθημερινότητας μου, με αφορούν και με ενδιαφέρουν“</a:t>
            </a:r>
            <a:endParaRPr lang="en-US" altLang="el-GR" sz="1050" i="1" dirty="0">
              <a:cs typeface="Arial" charset="0"/>
              <a:sym typeface="Arial" charset="0"/>
            </a:endParaRPr>
          </a:p>
          <a:p>
            <a:pPr eaLnBrk="1" hangingPunct="1">
              <a:lnSpc>
                <a:spcPct val="90000"/>
              </a:lnSpc>
              <a:spcBef>
                <a:spcPct val="0"/>
              </a:spcBef>
              <a:defRPr/>
            </a:pPr>
            <a:endParaRPr lang="el-GR" altLang="el-GR" sz="600" i="1" dirty="0">
              <a:cs typeface="Arial" charset="0"/>
              <a:sym typeface="Arial" charset="0"/>
            </a:endParaRPr>
          </a:p>
          <a:p>
            <a:pPr eaLnBrk="1" hangingPunct="1">
              <a:lnSpc>
                <a:spcPct val="90000"/>
              </a:lnSpc>
              <a:spcBef>
                <a:spcPct val="0"/>
              </a:spcBef>
              <a:defRPr/>
            </a:pPr>
            <a:r>
              <a:rPr lang="el-GR" altLang="el-GR" sz="1050" i="1" dirty="0">
                <a:cs typeface="Arial" charset="0"/>
                <a:sym typeface="Arial" charset="0"/>
              </a:rPr>
              <a:t> "Συμμετέχω ενεργά στην ευτυχία και την ευημερία άλλων ανθρώπων“</a:t>
            </a:r>
            <a:endParaRPr lang="en-US" altLang="el-GR" sz="1050" i="1" dirty="0">
              <a:cs typeface="Arial" charset="0"/>
              <a:sym typeface="Arial" charset="0"/>
            </a:endParaRPr>
          </a:p>
          <a:p>
            <a:pPr eaLnBrk="1" hangingPunct="1">
              <a:lnSpc>
                <a:spcPct val="90000"/>
              </a:lnSpc>
              <a:spcBef>
                <a:spcPct val="0"/>
              </a:spcBef>
              <a:defRPr/>
            </a:pPr>
            <a:endParaRPr lang="el-GR" altLang="el-GR" sz="600" i="1" dirty="0">
              <a:cs typeface="Arial" charset="0"/>
              <a:sym typeface="Arial" charset="0"/>
            </a:endParaRPr>
          </a:p>
          <a:p>
            <a:pPr eaLnBrk="1" hangingPunct="1">
              <a:lnSpc>
                <a:spcPct val="90000"/>
              </a:lnSpc>
              <a:spcBef>
                <a:spcPct val="0"/>
              </a:spcBef>
              <a:defRPr/>
            </a:pPr>
            <a:r>
              <a:rPr lang="el-GR" altLang="el-GR" sz="1050" i="1" dirty="0">
                <a:cs typeface="Arial" charset="0"/>
                <a:sym typeface="Arial" charset="0"/>
              </a:rPr>
              <a:t> “Είμαι ικανός (η) να φέρω εις πέρας δραστηριότητες που μου είναι σημαντικές“</a:t>
            </a:r>
            <a:endParaRPr lang="en-US" altLang="el-GR" sz="1050" i="1" dirty="0">
              <a:cs typeface="Arial" charset="0"/>
              <a:sym typeface="Arial" charset="0"/>
            </a:endParaRPr>
          </a:p>
          <a:p>
            <a:pPr eaLnBrk="1" hangingPunct="1">
              <a:lnSpc>
                <a:spcPct val="90000"/>
              </a:lnSpc>
              <a:spcBef>
                <a:spcPct val="0"/>
              </a:spcBef>
              <a:defRPr/>
            </a:pPr>
            <a:endParaRPr lang="el-GR" altLang="el-GR" sz="600" i="1" dirty="0">
              <a:cs typeface="Arial" charset="0"/>
              <a:sym typeface="Arial" charset="0"/>
            </a:endParaRPr>
          </a:p>
          <a:p>
            <a:pPr eaLnBrk="1" hangingPunct="1">
              <a:lnSpc>
                <a:spcPct val="90000"/>
              </a:lnSpc>
              <a:spcBef>
                <a:spcPct val="0"/>
              </a:spcBef>
              <a:defRPr/>
            </a:pPr>
            <a:r>
              <a:rPr lang="el-GR" altLang="el-GR" sz="1050" i="1" dirty="0">
                <a:cs typeface="Arial" charset="0"/>
                <a:sym typeface="Arial" charset="0"/>
              </a:rPr>
              <a:t> “Είμαι ένας καλός άνθρωπος και ζω μια καλή ζωή”</a:t>
            </a:r>
            <a:endParaRPr lang="en-US" altLang="el-GR" sz="1050" i="1" dirty="0">
              <a:cs typeface="Arial" charset="0"/>
              <a:sym typeface="Arial" charset="0"/>
            </a:endParaRPr>
          </a:p>
          <a:p>
            <a:pPr eaLnBrk="1" hangingPunct="1">
              <a:lnSpc>
                <a:spcPct val="90000"/>
              </a:lnSpc>
              <a:spcBef>
                <a:spcPct val="0"/>
              </a:spcBef>
              <a:defRPr/>
            </a:pPr>
            <a:endParaRPr lang="el-GR" altLang="el-GR" sz="600" i="1" dirty="0">
              <a:cs typeface="Arial" charset="0"/>
              <a:sym typeface="Arial" charset="0"/>
            </a:endParaRPr>
          </a:p>
          <a:p>
            <a:pPr eaLnBrk="1" hangingPunct="1">
              <a:lnSpc>
                <a:spcPct val="90000"/>
              </a:lnSpc>
              <a:spcBef>
                <a:spcPct val="0"/>
              </a:spcBef>
              <a:defRPr/>
            </a:pPr>
            <a:r>
              <a:rPr lang="el-GR" altLang="el-GR" sz="1050" i="1" dirty="0">
                <a:cs typeface="Arial" charset="0"/>
                <a:sym typeface="Arial" charset="0"/>
              </a:rPr>
              <a:t> “Τα υλικά αγαθά που έχω ή κερδίζω (εισόδημα, σπίτι) μου είναι αρκετά για να καλύπτω τις ανάγκες μου”</a:t>
            </a:r>
            <a:endParaRPr lang="en-US" altLang="el-GR" sz="1050" i="1" dirty="0">
              <a:cs typeface="Arial" charset="0"/>
              <a:sym typeface="Arial" charset="0"/>
            </a:endParaRPr>
          </a:p>
          <a:p>
            <a:pPr eaLnBrk="1" hangingPunct="1">
              <a:lnSpc>
                <a:spcPct val="90000"/>
              </a:lnSpc>
              <a:spcBef>
                <a:spcPct val="0"/>
              </a:spcBef>
              <a:defRPr/>
            </a:pPr>
            <a:endParaRPr lang="el-GR" altLang="el-GR" sz="600" i="1" dirty="0">
              <a:cs typeface="Arial" charset="0"/>
              <a:sym typeface="Arial" charset="0"/>
            </a:endParaRPr>
          </a:p>
          <a:p>
            <a:pPr eaLnBrk="1" hangingPunct="1">
              <a:lnSpc>
                <a:spcPct val="90000"/>
              </a:lnSpc>
              <a:spcBef>
                <a:spcPct val="0"/>
              </a:spcBef>
              <a:defRPr/>
            </a:pPr>
            <a:r>
              <a:rPr lang="el-GR" altLang="el-GR" sz="1050" i="1" dirty="0">
                <a:cs typeface="Arial" charset="0"/>
                <a:sym typeface="Arial" charset="0"/>
              </a:rPr>
              <a:t> “Νιώθω καλά στο κοινωνικό σύνολο που ανήκω και εμπιστεύομαι τους άλλους ανθρώπους”</a:t>
            </a:r>
            <a:endParaRPr lang="en-US" altLang="el-GR" sz="1050" i="1" dirty="0">
              <a:cs typeface="Arial" charset="0"/>
              <a:sym typeface="Arial" charset="0"/>
            </a:endParaRPr>
          </a:p>
          <a:p>
            <a:pPr eaLnBrk="1" hangingPunct="1">
              <a:lnSpc>
                <a:spcPct val="90000"/>
              </a:lnSpc>
              <a:spcBef>
                <a:spcPct val="0"/>
              </a:spcBef>
              <a:defRPr/>
            </a:pPr>
            <a:endParaRPr lang="el-GR" altLang="el-GR" sz="600" i="1" dirty="0">
              <a:cs typeface="Arial" charset="0"/>
              <a:sym typeface="Arial" charset="0"/>
            </a:endParaRPr>
          </a:p>
          <a:p>
            <a:pPr eaLnBrk="1" hangingPunct="1">
              <a:lnSpc>
                <a:spcPct val="90000"/>
              </a:lnSpc>
              <a:spcBef>
                <a:spcPct val="0"/>
              </a:spcBef>
              <a:defRPr/>
            </a:pPr>
            <a:r>
              <a:rPr lang="el-GR" altLang="el-GR" sz="1050" i="1" dirty="0">
                <a:cs typeface="Arial" charset="0"/>
                <a:sym typeface="Arial" charset="0"/>
              </a:rPr>
              <a:t> “Η σχέση μου με τα θεία (θεό / θρησκεία) είναι ικανοποιητική”</a:t>
            </a:r>
            <a:endParaRPr lang="en-US" altLang="el-GR" sz="1050" i="1" dirty="0">
              <a:cs typeface="Arial" charset="0"/>
              <a:sym typeface="Arial" charset="0"/>
            </a:endParaRPr>
          </a:p>
          <a:p>
            <a:pPr eaLnBrk="1" hangingPunct="1">
              <a:lnSpc>
                <a:spcPct val="90000"/>
              </a:lnSpc>
              <a:spcBef>
                <a:spcPct val="0"/>
              </a:spcBef>
              <a:defRPr/>
            </a:pPr>
            <a:endParaRPr lang="el-GR" altLang="el-GR" sz="600" i="1" dirty="0">
              <a:cs typeface="Arial" charset="0"/>
              <a:sym typeface="Arial" charset="0"/>
            </a:endParaRPr>
          </a:p>
          <a:p>
            <a:pPr eaLnBrk="1" hangingPunct="1">
              <a:lnSpc>
                <a:spcPct val="90000"/>
              </a:lnSpc>
              <a:spcBef>
                <a:spcPct val="0"/>
              </a:spcBef>
              <a:defRPr/>
            </a:pPr>
            <a:r>
              <a:rPr lang="el-GR" altLang="el-GR" sz="1050" i="1" dirty="0">
                <a:cs typeface="Arial" charset="0"/>
                <a:sym typeface="Arial" charset="0"/>
              </a:rPr>
              <a:t> “Είμαι αισιόδοξος (η) για το μέλλον”</a:t>
            </a:r>
            <a:endParaRPr lang="en-US" altLang="el-GR" sz="1050" i="1" dirty="0">
              <a:cs typeface="Arial" charset="0"/>
              <a:sym typeface="Arial" charset="0"/>
            </a:endParaRPr>
          </a:p>
          <a:p>
            <a:pPr eaLnBrk="1" hangingPunct="1">
              <a:lnSpc>
                <a:spcPct val="90000"/>
              </a:lnSpc>
              <a:spcBef>
                <a:spcPct val="0"/>
              </a:spcBef>
              <a:defRPr/>
            </a:pPr>
            <a:endParaRPr lang="el-GR" altLang="el-GR" sz="600" i="1" dirty="0">
              <a:cs typeface="Arial" charset="0"/>
              <a:sym typeface="Arial" charset="0"/>
            </a:endParaRPr>
          </a:p>
          <a:p>
            <a:pPr eaLnBrk="1" hangingPunct="1">
              <a:lnSpc>
                <a:spcPct val="90000"/>
              </a:lnSpc>
              <a:spcBef>
                <a:spcPct val="0"/>
              </a:spcBef>
              <a:defRPr/>
            </a:pPr>
            <a:r>
              <a:rPr lang="el-GR" altLang="el-GR" sz="1050" i="1" dirty="0">
                <a:cs typeface="Arial" charset="0"/>
                <a:sym typeface="Arial" charset="0"/>
              </a:rPr>
              <a:t> “Δεν είμαι εθισμένος (η) σε τίποτα, όπως το αλκοόλ, τα ναρκωτικά ή ο τζόγος”</a:t>
            </a:r>
            <a:endParaRPr lang="en-US" altLang="el-GR" sz="1050" i="1" dirty="0">
              <a:cs typeface="Arial" charset="0"/>
              <a:sym typeface="Arial" charset="0"/>
            </a:endParaRPr>
          </a:p>
          <a:p>
            <a:pPr eaLnBrk="1" hangingPunct="1">
              <a:lnSpc>
                <a:spcPct val="90000"/>
              </a:lnSpc>
              <a:spcBef>
                <a:spcPct val="0"/>
              </a:spcBef>
              <a:defRPr/>
            </a:pPr>
            <a:endParaRPr lang="el-GR" altLang="el-GR" sz="600" i="1" dirty="0">
              <a:cs typeface="Arial" charset="0"/>
              <a:sym typeface="Arial" charset="0"/>
            </a:endParaRPr>
          </a:p>
          <a:p>
            <a:pPr eaLnBrk="1" hangingPunct="1">
              <a:lnSpc>
                <a:spcPct val="90000"/>
              </a:lnSpc>
              <a:spcBef>
                <a:spcPct val="0"/>
              </a:spcBef>
              <a:defRPr/>
            </a:pPr>
            <a:r>
              <a:rPr lang="el-GR" altLang="el-GR" sz="1050" i="1" dirty="0">
                <a:cs typeface="Arial" charset="0"/>
                <a:sym typeface="Arial" charset="0"/>
              </a:rPr>
              <a:t> “Οι άνθρωποι με σέβονται”</a:t>
            </a:r>
          </a:p>
        </p:txBody>
      </p:sp>
      <p:sp>
        <p:nvSpPr>
          <p:cNvPr id="82948" name="Text Box 3"/>
          <p:cNvSpPr txBox="1">
            <a:spLocks noChangeArrowheads="1"/>
          </p:cNvSpPr>
          <p:nvPr/>
        </p:nvSpPr>
        <p:spPr bwMode="auto">
          <a:xfrm>
            <a:off x="767558" y="41410"/>
            <a:ext cx="1139983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defPPr>
              <a:defRPr lang="en-US"/>
            </a:defPPr>
            <a:lvl1pPr>
              <a:lnSpc>
                <a:spcPct val="110000"/>
              </a:lnSpc>
              <a:spcBef>
                <a:spcPct val="30000"/>
              </a:spcBef>
              <a:buClr>
                <a:schemeClr val="folHlink"/>
              </a:buClr>
              <a:buSzPct val="150000"/>
              <a:buFont typeface="Wingdings" panose="05000000000000000000" pitchFamily="2" charset="2"/>
              <a:buNone/>
              <a:defRPr sz="2000">
                <a:solidFill>
                  <a:schemeClr val="accent2">
                    <a:lumMod val="60000"/>
                    <a:lumOff val="40000"/>
                  </a:schemeClr>
                </a:solidFill>
                <a:latin typeface="Verdana" panose="020B0604030504040204" pitchFamily="34" charset="0"/>
                <a:cs typeface="Arial" panose="020B0604020202020204" pitchFamily="34" charset="0"/>
              </a:defRPr>
            </a:lvl1pPr>
          </a:lstStyle>
          <a:p>
            <a:r>
              <a:rPr lang="el-GR" altLang="el-GR" dirty="0"/>
              <a:t>Δείκτης κοινωνικής ενσωμάτωσης: Όσο περισσότερο διαβάζει κανείς τόσο πιο κοινωνικά ενταγμένος νιώθει</a:t>
            </a:r>
          </a:p>
        </p:txBody>
      </p:sp>
      <p:sp>
        <p:nvSpPr>
          <p:cNvPr id="82949" name="Ορθογώνιο 6"/>
          <p:cNvSpPr>
            <a:spLocks noChangeArrowheads="1"/>
          </p:cNvSpPr>
          <p:nvPr/>
        </p:nvSpPr>
        <p:spPr bwMode="auto">
          <a:xfrm>
            <a:off x="767558" y="6595302"/>
            <a:ext cx="815259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r>
              <a:rPr lang="en-US" altLang="el-GR" sz="900" dirty="0">
                <a:latin typeface="Arial" panose="020B0604020202020204" pitchFamily="34" charset="0"/>
              </a:rPr>
              <a:t>N=</a:t>
            </a:r>
            <a:r>
              <a:rPr lang="el-GR" altLang="el-GR" sz="900" dirty="0">
                <a:latin typeface="Arial" panose="020B0604020202020204" pitchFamily="34" charset="0"/>
              </a:rPr>
              <a:t>175</a:t>
            </a:r>
            <a:r>
              <a:rPr lang="el-GR" altLang="el-GR" sz="900" dirty="0"/>
              <a:t>                </a:t>
            </a:r>
            <a:r>
              <a:rPr lang="en-US" altLang="el-GR" sz="900" dirty="0"/>
              <a:t>   	           </a:t>
            </a:r>
            <a:r>
              <a:rPr lang="el-GR" altLang="el-GR" sz="900" dirty="0"/>
              <a:t>Ν=</a:t>
            </a:r>
            <a:r>
              <a:rPr lang="el-GR" altLang="el-GR" sz="900" dirty="0">
                <a:latin typeface="Arial" panose="020B0604020202020204" pitchFamily="34" charset="0"/>
              </a:rPr>
              <a:t>1</a:t>
            </a:r>
            <a:r>
              <a:rPr lang="en-US" altLang="el-GR" sz="900" dirty="0">
                <a:latin typeface="Arial" panose="020B0604020202020204" pitchFamily="34" charset="0"/>
              </a:rPr>
              <a:t>61</a:t>
            </a:r>
            <a:r>
              <a:rPr lang="en-US" altLang="el-GR" sz="900" dirty="0"/>
              <a:t>                                </a:t>
            </a:r>
            <a:r>
              <a:rPr lang="el-GR" altLang="el-GR" sz="900" dirty="0"/>
              <a:t>Ν=</a:t>
            </a:r>
            <a:r>
              <a:rPr lang="el-GR" altLang="el-GR" sz="900" dirty="0">
                <a:latin typeface="Arial" panose="020B0604020202020204" pitchFamily="34" charset="0"/>
              </a:rPr>
              <a:t>17</a:t>
            </a:r>
            <a:r>
              <a:rPr lang="en-US" altLang="el-GR" sz="900" dirty="0">
                <a:latin typeface="Arial" panose="020B0604020202020204" pitchFamily="34" charset="0"/>
              </a:rPr>
              <a:t>4</a:t>
            </a:r>
            <a:r>
              <a:rPr lang="el-GR" altLang="el-GR" sz="900" dirty="0"/>
              <a:t> </a:t>
            </a:r>
            <a:r>
              <a:rPr lang="en-US" altLang="el-GR" sz="900" dirty="0"/>
              <a:t>                                </a:t>
            </a:r>
            <a:r>
              <a:rPr lang="el-GR" altLang="el-GR" sz="900" dirty="0"/>
              <a:t>Ν=</a:t>
            </a:r>
            <a:r>
              <a:rPr lang="en-US" altLang="el-GR" sz="900" dirty="0"/>
              <a:t>213</a:t>
            </a:r>
            <a:r>
              <a:rPr lang="el-GR" altLang="el-GR" sz="900" dirty="0"/>
              <a:t> </a:t>
            </a:r>
            <a:r>
              <a:rPr lang="en-US" altLang="el-GR" sz="900" dirty="0"/>
              <a:t>                               </a:t>
            </a:r>
            <a:r>
              <a:rPr lang="el-GR" altLang="el-GR" sz="900" dirty="0"/>
              <a:t>Ν=</a:t>
            </a:r>
            <a:r>
              <a:rPr lang="en-US" altLang="el-GR" sz="900" dirty="0"/>
              <a:t>951</a:t>
            </a:r>
            <a:endParaRPr lang="el-GR" altLang="el-GR" sz="900" dirty="0"/>
          </a:p>
        </p:txBody>
      </p:sp>
    </p:spTree>
    <p:extLst>
      <p:ext uri="{BB962C8B-B14F-4D97-AF65-F5344CB8AC3E}">
        <p14:creationId xmlns:p14="http://schemas.microsoft.com/office/powerpoint/2010/main" val="1720256919"/>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017" name="Text Box 3"/>
          <p:cNvSpPr txBox="1">
            <a:spLocks noChangeArrowheads="1"/>
          </p:cNvSpPr>
          <p:nvPr/>
        </p:nvSpPr>
        <p:spPr bwMode="auto">
          <a:xfrm>
            <a:off x="780218" y="49826"/>
            <a:ext cx="1139983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defPPr>
              <a:defRPr lang="en-US"/>
            </a:defPPr>
            <a:lvl1pPr>
              <a:lnSpc>
                <a:spcPct val="110000"/>
              </a:lnSpc>
              <a:spcBef>
                <a:spcPct val="30000"/>
              </a:spcBef>
              <a:buClr>
                <a:schemeClr val="folHlink"/>
              </a:buClr>
              <a:buSzPct val="150000"/>
              <a:buFont typeface="Wingdings" panose="05000000000000000000" pitchFamily="2" charset="2"/>
              <a:buNone/>
              <a:defRPr sz="2000">
                <a:solidFill>
                  <a:schemeClr val="accent2">
                    <a:lumMod val="60000"/>
                    <a:lumOff val="40000"/>
                  </a:schemeClr>
                </a:solidFill>
                <a:latin typeface="Verdana" panose="020B0604030504040204" pitchFamily="34" charset="0"/>
                <a:cs typeface="Arial" panose="020B0604020202020204" pitchFamily="34" charset="0"/>
              </a:defRPr>
            </a:lvl1pPr>
          </a:lstStyle>
          <a:p>
            <a:r>
              <a:rPr lang="el-GR" altLang="el-GR" dirty="0"/>
              <a:t>Οι Συχνοί αναγνώστες</a:t>
            </a:r>
            <a:r>
              <a:rPr lang="en-US" altLang="el-GR" dirty="0"/>
              <a:t> </a:t>
            </a:r>
            <a:r>
              <a:rPr lang="el-GR" altLang="el-GR" dirty="0"/>
              <a:t>συμφωνούν περισσότερο σε όλες τις ερωτήσεις-θεματικές που χτίζουν τον δείκτη κοινωνικής ενσωμάτωσης σε σχέση με τους Μη αναγνώστες</a:t>
            </a:r>
          </a:p>
        </p:txBody>
      </p:sp>
      <p:graphicFrame>
        <p:nvGraphicFramePr>
          <p:cNvPr id="4" name="Object 2"/>
          <p:cNvGraphicFramePr>
            <a:graphicFrameLocks noChangeAspect="1"/>
          </p:cNvGraphicFramePr>
          <p:nvPr>
            <p:extLst>
              <p:ext uri="{D42A27DB-BD31-4B8C-83A1-F6EECF244321}">
                <p14:modId xmlns:p14="http://schemas.microsoft.com/office/powerpoint/2010/main" val="1687172915"/>
              </p:ext>
            </p:extLst>
          </p:nvPr>
        </p:nvGraphicFramePr>
        <p:xfrm>
          <a:off x="510636" y="237506"/>
          <a:ext cx="10956625" cy="6620494"/>
        </p:xfrm>
        <a:graphic>
          <a:graphicData uri="http://schemas.openxmlformats.org/presentationml/2006/ole">
            <mc:AlternateContent xmlns:mc="http://schemas.openxmlformats.org/markup-compatibility/2006">
              <mc:Choice xmlns:v="urn:schemas-microsoft-com:vml" Requires="v">
                <p:oleObj spid="_x0000_s46085" name="Chart" r:id="rId3" imgW="9525000" imgH="5810160" progId="MSGraph.Chart.8">
                  <p:embed followColorScheme="full"/>
                </p:oleObj>
              </mc:Choice>
              <mc:Fallback>
                <p:oleObj name="Chart" r:id="rId3" imgW="9525000" imgH="5810160" progId="MSGraph.Chart.8">
                  <p:embed followColorScheme="full"/>
                  <p:pic>
                    <p:nvPicPr>
                      <p:cNvPr id="2" name="Object 2"/>
                      <p:cNvPicPr>
                        <a:picLocks noChangeAspect="1" noChangeArrowheads="1"/>
                      </p:cNvPicPr>
                      <p:nvPr/>
                    </p:nvPicPr>
                    <p:blipFill>
                      <a:blip r:embed="rId4"/>
                      <a:srcRect/>
                      <a:stretch>
                        <a:fillRect/>
                      </a:stretch>
                    </p:blipFill>
                    <p:spPr bwMode="auto">
                      <a:xfrm>
                        <a:off x="510636" y="237506"/>
                        <a:ext cx="10956625" cy="6620494"/>
                      </a:xfrm>
                      <a:prstGeom prst="rect">
                        <a:avLst/>
                      </a:prstGeom>
                      <a:noFill/>
                      <a:ln>
                        <a:noFill/>
                      </a:ln>
                      <a:extLst/>
                    </p:spPr>
                  </p:pic>
                </p:oleObj>
              </mc:Fallback>
            </mc:AlternateContent>
          </a:graphicData>
        </a:graphic>
      </p:graphicFrame>
      <p:sp>
        <p:nvSpPr>
          <p:cNvPr id="3" name="Ορθογώνιο 2"/>
          <p:cNvSpPr/>
          <p:nvPr/>
        </p:nvSpPr>
        <p:spPr>
          <a:xfrm>
            <a:off x="8217725" y="1948184"/>
            <a:ext cx="3396343" cy="840230"/>
          </a:xfrm>
          <a:prstGeom prst="rect">
            <a:avLst/>
          </a:prstGeom>
        </p:spPr>
        <p:txBody>
          <a:bodyPr wrap="square">
            <a:spAutoFit/>
          </a:bodyPr>
          <a:lstStyle/>
          <a:p>
            <a:pPr algn="ctr">
              <a:lnSpc>
                <a:spcPct val="90000"/>
              </a:lnSpc>
            </a:pPr>
            <a:r>
              <a:rPr lang="el-GR" altLang="el-GR" b="1" dirty="0">
                <a:latin typeface="Arial" panose="020B0604020202020204" pitchFamily="34" charset="0"/>
                <a:cs typeface="Arial" panose="020B0604020202020204" pitchFamily="34" charset="0"/>
                <a:sym typeface="Arial" panose="020B0604020202020204" pitchFamily="34" charset="0"/>
              </a:rPr>
              <a:t>% Διαφορά Συχνών Αναγνωστών με τους</a:t>
            </a:r>
          </a:p>
          <a:p>
            <a:pPr algn="ctr">
              <a:lnSpc>
                <a:spcPct val="90000"/>
              </a:lnSpc>
            </a:pPr>
            <a:r>
              <a:rPr lang="el-GR" altLang="el-GR" b="1" dirty="0">
                <a:latin typeface="Arial" panose="020B0604020202020204" pitchFamily="34" charset="0"/>
                <a:cs typeface="Arial" panose="020B0604020202020204" pitchFamily="34" charset="0"/>
                <a:sym typeface="Arial" panose="020B0604020202020204" pitchFamily="34" charset="0"/>
              </a:rPr>
              <a:t>Μη Αναγνώστες</a:t>
            </a:r>
            <a:endParaRPr lang="el-GR" altLang="el-GR" b="1" i="1" dirty="0">
              <a:latin typeface="Arial" panose="020B0604020202020204" pitchFamily="34" charset="0"/>
              <a:cs typeface="Arial" panose="020B0604020202020204" pitchFamily="34" charset="0"/>
              <a:sym typeface="Arial" panose="020B0604020202020204" pitchFamily="34" charset="0"/>
            </a:endParaRPr>
          </a:p>
        </p:txBody>
      </p:sp>
      <p:sp>
        <p:nvSpPr>
          <p:cNvPr id="5" name="Ορθογώνιο 4"/>
          <p:cNvSpPr/>
          <p:nvPr/>
        </p:nvSpPr>
        <p:spPr>
          <a:xfrm>
            <a:off x="8217725" y="5979661"/>
            <a:ext cx="3790003" cy="307777"/>
          </a:xfrm>
          <a:prstGeom prst="rect">
            <a:avLst/>
          </a:prstGeom>
        </p:spPr>
        <p:txBody>
          <a:bodyPr wrap="square">
            <a:spAutoFit/>
          </a:bodyPr>
          <a:lstStyle/>
          <a:p>
            <a:pPr algn="r" fontAlgn="b"/>
            <a:r>
              <a:rPr lang="el-GR" sz="1400" dirty="0">
                <a:latin typeface="Arial" panose="020B0604020202020204" pitchFamily="34" charset="0"/>
                <a:cs typeface="Arial" panose="020B0604020202020204" pitchFamily="34" charset="0"/>
              </a:rPr>
              <a:t>Μέσος όρος διαφοράς: 23%</a:t>
            </a:r>
          </a:p>
        </p:txBody>
      </p:sp>
    </p:spTree>
    <p:extLst>
      <p:ext uri="{BB962C8B-B14F-4D97-AF65-F5344CB8AC3E}">
        <p14:creationId xmlns:p14="http://schemas.microsoft.com/office/powerpoint/2010/main" val="34383617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ChangeArrowheads="1"/>
          </p:cNvSpPr>
          <p:nvPr/>
        </p:nvSpPr>
        <p:spPr bwMode="auto">
          <a:xfrm>
            <a:off x="4271169" y="4346229"/>
            <a:ext cx="7920038" cy="117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p>
            <a:pPr algn="r">
              <a:lnSpc>
                <a:spcPct val="110000"/>
              </a:lnSpc>
              <a:spcBef>
                <a:spcPct val="30000"/>
              </a:spcBef>
              <a:buClr>
                <a:schemeClr val="folHlink"/>
              </a:buClr>
              <a:buSzPct val="150000"/>
              <a:buFont typeface="Wingdings" panose="05000000000000000000" pitchFamily="2" charset="2"/>
              <a:buNone/>
            </a:pPr>
            <a:r>
              <a:rPr lang="el-GR" altLang="el-GR" sz="3200" dirty="0">
                <a:solidFill>
                  <a:schemeClr val="accent2">
                    <a:lumMod val="60000"/>
                    <a:lumOff val="40000"/>
                  </a:schemeClr>
                </a:solidFill>
                <a:latin typeface="Verdana" panose="020B0604030504040204" pitchFamily="34" charset="0"/>
                <a:cs typeface="Arial" panose="020B0604020202020204" pitchFamily="34" charset="0"/>
              </a:rPr>
              <a:t>Κοινά στόχος: Συχνοί, Μέτριοι, Αραιοί και Περιστασιακοί αναγνώστες</a:t>
            </a:r>
          </a:p>
        </p:txBody>
      </p:sp>
      <p:pic>
        <p:nvPicPr>
          <p:cNvPr id="53250" name="Picture 2" descr="ÎÏÎ¿ÏÎ­Î»ÎµÏÎ¼Î± ÎµÎ¹ÎºÏÎ½Î±Ï Î³Î¹Î± reading transparent"/>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74329" y="2527677"/>
            <a:ext cx="3668279" cy="3637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56970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3"/>
          <p:cNvSpPr txBox="1">
            <a:spLocks noChangeArrowheads="1"/>
          </p:cNvSpPr>
          <p:nvPr/>
        </p:nvSpPr>
        <p:spPr bwMode="auto">
          <a:xfrm>
            <a:off x="791369" y="145638"/>
            <a:ext cx="113998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defPPr>
              <a:defRPr lang="en-US"/>
            </a:defPPr>
            <a:lvl1pPr>
              <a:lnSpc>
                <a:spcPct val="110000"/>
              </a:lnSpc>
              <a:spcBef>
                <a:spcPct val="30000"/>
              </a:spcBef>
              <a:buClr>
                <a:schemeClr val="folHlink"/>
              </a:buClr>
              <a:buSzPct val="150000"/>
              <a:buFont typeface="Wingdings" panose="05000000000000000000" pitchFamily="2" charset="2"/>
              <a:buNone/>
              <a:defRPr sz="2000">
                <a:solidFill>
                  <a:schemeClr val="accent2">
                    <a:lumMod val="60000"/>
                    <a:lumOff val="40000"/>
                  </a:schemeClr>
                </a:solidFill>
                <a:latin typeface="Verdana" panose="020B0604030504040204" pitchFamily="34" charset="0"/>
                <a:cs typeface="Arial" panose="020B0604020202020204" pitchFamily="34" charset="0"/>
              </a:defRPr>
            </a:lvl1pPr>
          </a:lstStyle>
          <a:p>
            <a:r>
              <a:rPr lang="el-GR" altLang="el-GR" dirty="0"/>
              <a:t>Συχνότητα ανάγνωσης και ηλικία</a:t>
            </a:r>
          </a:p>
        </p:txBody>
      </p:sp>
      <p:graphicFrame>
        <p:nvGraphicFramePr>
          <p:cNvPr id="86019" name="Object 2"/>
          <p:cNvGraphicFramePr>
            <a:graphicFrameLocks noChangeAspect="1"/>
          </p:cNvGraphicFramePr>
          <p:nvPr>
            <p:extLst>
              <p:ext uri="{D42A27DB-BD31-4B8C-83A1-F6EECF244321}">
                <p14:modId xmlns:p14="http://schemas.microsoft.com/office/powerpoint/2010/main" val="1487741555"/>
              </p:ext>
            </p:extLst>
          </p:nvPr>
        </p:nvGraphicFramePr>
        <p:xfrm>
          <a:off x="788194" y="1047750"/>
          <a:ext cx="10160000" cy="5118100"/>
        </p:xfrm>
        <a:graphic>
          <a:graphicData uri="http://schemas.openxmlformats.org/presentationml/2006/ole">
            <mc:AlternateContent xmlns:mc="http://schemas.openxmlformats.org/markup-compatibility/2006">
              <mc:Choice xmlns:v="urn:schemas-microsoft-com:vml" Requires="v">
                <p:oleObj spid="_x0000_s29706" name="Chart" r:id="rId3" imgW="9648757" imgH="4857750" progId="MSGraph.Chart.8">
                  <p:embed followColorScheme="full"/>
                </p:oleObj>
              </mc:Choice>
              <mc:Fallback>
                <p:oleObj name="Chart" r:id="rId3" imgW="9648757" imgH="4857750" progId="MSGraph.Chart.8">
                  <p:embed followColorScheme="full"/>
                  <p:pic>
                    <p:nvPicPr>
                      <p:cNvPr id="86019" name="Object 2"/>
                      <p:cNvPicPr>
                        <a:picLocks noChangeAspect="1" noChangeArrowheads="1"/>
                      </p:cNvPicPr>
                      <p:nvPr/>
                    </p:nvPicPr>
                    <p:blipFill>
                      <a:blip r:embed="rId4"/>
                      <a:srcRect/>
                      <a:stretch>
                        <a:fillRect/>
                      </a:stretch>
                    </p:blipFill>
                    <p:spPr bwMode="auto">
                      <a:xfrm>
                        <a:off x="788194" y="1047750"/>
                        <a:ext cx="10160000" cy="51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0986366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3"/>
          <p:cNvSpPr txBox="1">
            <a:spLocks noChangeArrowheads="1"/>
          </p:cNvSpPr>
          <p:nvPr/>
        </p:nvSpPr>
        <p:spPr bwMode="auto">
          <a:xfrm>
            <a:off x="791369" y="216034"/>
            <a:ext cx="113998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defPPr>
              <a:defRPr lang="en-US"/>
            </a:defPPr>
            <a:lvl1pPr>
              <a:lnSpc>
                <a:spcPct val="110000"/>
              </a:lnSpc>
              <a:spcBef>
                <a:spcPct val="30000"/>
              </a:spcBef>
              <a:buClr>
                <a:schemeClr val="folHlink"/>
              </a:buClr>
              <a:buSzPct val="150000"/>
              <a:buFont typeface="Wingdings" panose="05000000000000000000" pitchFamily="2" charset="2"/>
              <a:buNone/>
              <a:defRPr sz="2000">
                <a:solidFill>
                  <a:schemeClr val="accent2">
                    <a:lumMod val="60000"/>
                    <a:lumOff val="40000"/>
                  </a:schemeClr>
                </a:solidFill>
                <a:latin typeface="Verdana" panose="020B0604030504040204" pitchFamily="34" charset="0"/>
                <a:cs typeface="Arial" panose="020B0604020202020204" pitchFamily="34" charset="0"/>
              </a:defRPr>
            </a:lvl1pPr>
          </a:lstStyle>
          <a:p>
            <a:r>
              <a:rPr lang="el-GR" altLang="el-GR" dirty="0"/>
              <a:t>Συχνότητα ανάγνωσης και φύλο: Οι περιστασιακοί αναγνώστες, πιο ανδρικό κοινό</a:t>
            </a:r>
          </a:p>
        </p:txBody>
      </p:sp>
      <p:graphicFrame>
        <p:nvGraphicFramePr>
          <p:cNvPr id="87043" name="Object 2"/>
          <p:cNvGraphicFramePr>
            <a:graphicFrameLocks noChangeAspect="1"/>
          </p:cNvGraphicFramePr>
          <p:nvPr/>
        </p:nvGraphicFramePr>
        <p:xfrm>
          <a:off x="1127919" y="1112838"/>
          <a:ext cx="9575800" cy="5340350"/>
        </p:xfrm>
        <a:graphic>
          <a:graphicData uri="http://schemas.openxmlformats.org/presentationml/2006/ole">
            <mc:AlternateContent xmlns:mc="http://schemas.openxmlformats.org/markup-compatibility/2006">
              <mc:Choice xmlns:v="urn:schemas-microsoft-com:vml" Requires="v">
                <p:oleObj spid="_x0000_s30730" name="Chart" r:id="rId3" imgW="9525000" imgH="5810160" progId="MSGraph.Chart.8">
                  <p:embed followColorScheme="full"/>
                </p:oleObj>
              </mc:Choice>
              <mc:Fallback>
                <p:oleObj name="Chart" r:id="rId3" imgW="9525000" imgH="5810160" progId="MSGraph.Chart.8">
                  <p:embed followColorScheme="full"/>
                  <p:pic>
                    <p:nvPicPr>
                      <p:cNvPr id="87043" name="Object 2"/>
                      <p:cNvPicPr>
                        <a:picLocks noChangeAspect="1" noChangeArrowheads="1"/>
                      </p:cNvPicPr>
                      <p:nvPr/>
                    </p:nvPicPr>
                    <p:blipFill>
                      <a:blip r:embed="rId4"/>
                      <a:srcRect/>
                      <a:stretch>
                        <a:fillRect/>
                      </a:stretch>
                    </p:blipFill>
                    <p:spPr bwMode="auto">
                      <a:xfrm>
                        <a:off x="1127919" y="1112838"/>
                        <a:ext cx="9575800"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7556805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3"/>
          <p:cNvSpPr txBox="1">
            <a:spLocks noChangeArrowheads="1"/>
          </p:cNvSpPr>
          <p:nvPr/>
        </p:nvSpPr>
        <p:spPr bwMode="auto">
          <a:xfrm>
            <a:off x="791369" y="28710"/>
            <a:ext cx="1139983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defPPr>
              <a:defRPr lang="en-US"/>
            </a:defPPr>
            <a:lvl1pPr>
              <a:lnSpc>
                <a:spcPct val="110000"/>
              </a:lnSpc>
              <a:spcBef>
                <a:spcPct val="30000"/>
              </a:spcBef>
              <a:buClr>
                <a:schemeClr val="folHlink"/>
              </a:buClr>
              <a:buSzPct val="150000"/>
              <a:buFont typeface="Wingdings" panose="05000000000000000000" pitchFamily="2" charset="2"/>
              <a:buNone/>
              <a:defRPr sz="2000">
                <a:solidFill>
                  <a:schemeClr val="accent2">
                    <a:lumMod val="60000"/>
                    <a:lumOff val="40000"/>
                  </a:schemeClr>
                </a:solidFill>
                <a:latin typeface="Verdana" panose="020B0604030504040204" pitchFamily="34" charset="0"/>
                <a:cs typeface="Arial" panose="020B0604020202020204" pitchFamily="34" charset="0"/>
              </a:defRPr>
            </a:lvl1pPr>
          </a:lstStyle>
          <a:p>
            <a:r>
              <a:rPr lang="el-GR" altLang="el-GR" dirty="0"/>
              <a:t>Συχνότητα ανάγνωσης και κοινωνικοοικονομική τάξη: Η μέτριας συχνότητας αναγνώστες είναι μεσαίας κοινωνικοοικονομικής τάξης (</a:t>
            </a:r>
            <a:r>
              <a:rPr lang="en-US" altLang="el-GR" dirty="0"/>
              <a:t>C2)</a:t>
            </a:r>
            <a:endParaRPr lang="el-GR" altLang="el-GR" dirty="0"/>
          </a:p>
        </p:txBody>
      </p:sp>
      <p:graphicFrame>
        <p:nvGraphicFramePr>
          <p:cNvPr id="88067" name="Object 2"/>
          <p:cNvGraphicFramePr>
            <a:graphicFrameLocks noChangeAspect="1"/>
          </p:cNvGraphicFramePr>
          <p:nvPr/>
        </p:nvGraphicFramePr>
        <p:xfrm>
          <a:off x="1127919" y="1112838"/>
          <a:ext cx="9575800" cy="5340350"/>
        </p:xfrm>
        <a:graphic>
          <a:graphicData uri="http://schemas.openxmlformats.org/presentationml/2006/ole">
            <mc:AlternateContent xmlns:mc="http://schemas.openxmlformats.org/markup-compatibility/2006">
              <mc:Choice xmlns:v="urn:schemas-microsoft-com:vml" Requires="v">
                <p:oleObj spid="_x0000_s31753" name="Chart" r:id="rId3" imgW="9525000" imgH="5810160" progId="MSGraph.Chart.8">
                  <p:embed followColorScheme="full"/>
                </p:oleObj>
              </mc:Choice>
              <mc:Fallback>
                <p:oleObj name="Chart" r:id="rId3" imgW="9525000" imgH="5810160" progId="MSGraph.Chart.8">
                  <p:embed followColorScheme="full"/>
                  <p:pic>
                    <p:nvPicPr>
                      <p:cNvPr id="88067" name="Object 2"/>
                      <p:cNvPicPr>
                        <a:picLocks noChangeAspect="1" noChangeArrowheads="1"/>
                      </p:cNvPicPr>
                      <p:nvPr/>
                    </p:nvPicPr>
                    <p:blipFill>
                      <a:blip r:embed="rId4"/>
                      <a:srcRect/>
                      <a:stretch>
                        <a:fillRect/>
                      </a:stretch>
                    </p:blipFill>
                    <p:spPr bwMode="auto">
                      <a:xfrm>
                        <a:off x="1127919" y="1112838"/>
                        <a:ext cx="9575800"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139522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3"/>
          <p:cNvSpPr txBox="1">
            <a:spLocks noChangeArrowheads="1"/>
          </p:cNvSpPr>
          <p:nvPr/>
        </p:nvSpPr>
        <p:spPr bwMode="auto">
          <a:xfrm>
            <a:off x="791369" y="133484"/>
            <a:ext cx="1100662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defPPr>
              <a:defRPr lang="en-US"/>
            </a:defPPr>
            <a:lvl1pPr>
              <a:lnSpc>
                <a:spcPct val="110000"/>
              </a:lnSpc>
              <a:spcBef>
                <a:spcPct val="30000"/>
              </a:spcBef>
              <a:buClr>
                <a:schemeClr val="folHlink"/>
              </a:buClr>
              <a:buSzPct val="150000"/>
              <a:buFont typeface="Wingdings" panose="05000000000000000000" pitchFamily="2" charset="2"/>
              <a:buNone/>
              <a:defRPr sz="2000">
                <a:solidFill>
                  <a:schemeClr val="accent2">
                    <a:lumMod val="60000"/>
                    <a:lumOff val="40000"/>
                  </a:schemeClr>
                </a:solidFill>
                <a:latin typeface="Verdana" panose="020B0604030504040204" pitchFamily="34" charset="0"/>
                <a:cs typeface="Arial" panose="020B0604020202020204" pitchFamily="34" charset="0"/>
              </a:defRPr>
            </a:lvl1pPr>
          </a:lstStyle>
          <a:p>
            <a:r>
              <a:rPr lang="el-GR" altLang="el-GR" dirty="0"/>
              <a:t>Συχνότητα ανάγνωσης και μόρφωση: Η μέτριας συχνότητας αναγνώστες είναι μόρφωση Λυκείου</a:t>
            </a:r>
          </a:p>
        </p:txBody>
      </p:sp>
      <p:graphicFrame>
        <p:nvGraphicFramePr>
          <p:cNvPr id="89091" name="Object 2"/>
          <p:cNvGraphicFramePr>
            <a:graphicFrameLocks noChangeAspect="1"/>
          </p:cNvGraphicFramePr>
          <p:nvPr/>
        </p:nvGraphicFramePr>
        <p:xfrm>
          <a:off x="1127919" y="1112838"/>
          <a:ext cx="9575800" cy="5340350"/>
        </p:xfrm>
        <a:graphic>
          <a:graphicData uri="http://schemas.openxmlformats.org/presentationml/2006/ole">
            <mc:AlternateContent xmlns:mc="http://schemas.openxmlformats.org/markup-compatibility/2006">
              <mc:Choice xmlns:v="urn:schemas-microsoft-com:vml" Requires="v">
                <p:oleObj spid="_x0000_s32777" name="Chart" r:id="rId3" imgW="9525000" imgH="5810160" progId="MSGraph.Chart.8">
                  <p:embed followColorScheme="full"/>
                </p:oleObj>
              </mc:Choice>
              <mc:Fallback>
                <p:oleObj name="Chart" r:id="rId3" imgW="9525000" imgH="5810160" progId="MSGraph.Chart.8">
                  <p:embed followColorScheme="full"/>
                  <p:pic>
                    <p:nvPicPr>
                      <p:cNvPr id="89091" name="Object 2"/>
                      <p:cNvPicPr>
                        <a:picLocks noChangeAspect="1" noChangeArrowheads="1"/>
                      </p:cNvPicPr>
                      <p:nvPr/>
                    </p:nvPicPr>
                    <p:blipFill>
                      <a:blip r:embed="rId4"/>
                      <a:srcRect/>
                      <a:stretch>
                        <a:fillRect/>
                      </a:stretch>
                    </p:blipFill>
                    <p:spPr bwMode="auto">
                      <a:xfrm>
                        <a:off x="1127919" y="1112838"/>
                        <a:ext cx="9575800"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17216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751763" y="104069"/>
            <a:ext cx="11151219" cy="1384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defPPr>
              <a:defRPr lang="en-US"/>
            </a:defPPr>
            <a:lvl1pPr algn="r">
              <a:lnSpc>
                <a:spcPct val="110000"/>
              </a:lnSpc>
              <a:spcBef>
                <a:spcPct val="30000"/>
              </a:spcBef>
              <a:buClr>
                <a:schemeClr val="folHlink"/>
              </a:buClr>
              <a:buSzPct val="150000"/>
              <a:buFont typeface="Wingdings" panose="05000000000000000000" pitchFamily="2" charset="2"/>
              <a:buNone/>
              <a:defRPr sz="3200">
                <a:solidFill>
                  <a:schemeClr val="accent2">
                    <a:lumMod val="60000"/>
                    <a:lumOff val="40000"/>
                  </a:schemeClr>
                </a:solidFill>
                <a:latin typeface="Verdana" panose="020B0604030504040204" pitchFamily="34" charset="0"/>
                <a:cs typeface="Arial" panose="020B0604020202020204" pitchFamily="34" charset="0"/>
              </a:defRPr>
            </a:lvl1pPr>
            <a:lvl2pPr marL="742950" indent="-285750">
              <a:defRPr sz="1400">
                <a:latin typeface="Verdana" panose="020B0604030504040204" pitchFamily="34" charset="0"/>
                <a:cs typeface="Arial" panose="020B0604020202020204" pitchFamily="34" charset="0"/>
              </a:defRPr>
            </a:lvl2pPr>
            <a:lvl3pPr marL="1143000" indent="-228600">
              <a:defRPr sz="1400">
                <a:latin typeface="Verdana" panose="020B0604030504040204" pitchFamily="34" charset="0"/>
                <a:cs typeface="Arial" panose="020B0604020202020204" pitchFamily="34" charset="0"/>
              </a:defRPr>
            </a:lvl3pPr>
            <a:lvl4pPr marL="1600200" indent="-228600">
              <a:defRPr sz="1400">
                <a:latin typeface="Verdana" panose="020B0604030504040204" pitchFamily="34" charset="0"/>
                <a:cs typeface="Arial" panose="020B0604020202020204" pitchFamily="34" charset="0"/>
              </a:defRPr>
            </a:lvl4pPr>
            <a:lvl5pPr marL="2057400" indent="-228600">
              <a:defRPr sz="1400">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latin typeface="Verdana" panose="020B0604030504040204" pitchFamily="34" charset="0"/>
                <a:cs typeface="Arial" panose="020B0604020202020204" pitchFamily="34" charset="0"/>
              </a:defRPr>
            </a:lvl9pPr>
          </a:lstStyle>
          <a:p>
            <a:pPr algn="l"/>
            <a:r>
              <a:rPr lang="el-GR" altLang="el-GR" sz="2400" dirty="0"/>
              <a:t>Το 44% των Ελλήνων έχει διαβάσει ένα τουλάχιστον βιβλίο τον τελευταίο χρόνο</a:t>
            </a:r>
          </a:p>
          <a:p>
            <a:pPr algn="l"/>
            <a:endParaRPr lang="el-GR" altLang="el-GR" sz="2400" dirty="0"/>
          </a:p>
        </p:txBody>
      </p:sp>
      <p:graphicFrame>
        <p:nvGraphicFramePr>
          <p:cNvPr id="4" name="Object 2"/>
          <p:cNvGraphicFramePr>
            <a:graphicFrameLocks noChangeAspect="1"/>
          </p:cNvGraphicFramePr>
          <p:nvPr>
            <p:extLst>
              <p:ext uri="{D42A27DB-BD31-4B8C-83A1-F6EECF244321}">
                <p14:modId xmlns:p14="http://schemas.microsoft.com/office/powerpoint/2010/main" val="1133428663"/>
              </p:ext>
            </p:extLst>
          </p:nvPr>
        </p:nvGraphicFramePr>
        <p:xfrm>
          <a:off x="1703388" y="1049338"/>
          <a:ext cx="8093755" cy="5327386"/>
        </p:xfrm>
        <a:graphic>
          <a:graphicData uri="http://schemas.openxmlformats.org/presentationml/2006/ole">
            <mc:AlternateContent xmlns:mc="http://schemas.openxmlformats.org/markup-compatibility/2006">
              <mc:Choice xmlns:v="urn:schemas-microsoft-com:vml" Requires="v">
                <p:oleObj spid="_x0000_s43015" name="Chart" r:id="rId3" imgW="6324600" imgH="4162515" progId="MSGraph.Chart.8">
                  <p:embed followColorScheme="full"/>
                </p:oleObj>
              </mc:Choice>
              <mc:Fallback>
                <p:oleObj name="Chart" r:id="rId3" imgW="6324600" imgH="4162515" progId="MSGraph.Chart.8">
                  <p:embed followColorScheme="full"/>
                  <p:pic>
                    <p:nvPicPr>
                      <p:cNvPr id="46082" name="Object 2"/>
                      <p:cNvPicPr>
                        <a:picLocks noGrp="1" noChangeAspect="1" noChangeArrowheads="1"/>
                      </p:cNvPicPr>
                      <p:nvPr/>
                    </p:nvPicPr>
                    <p:blipFill>
                      <a:blip r:embed="rId4"/>
                      <a:srcRect/>
                      <a:stretch>
                        <a:fillRect/>
                      </a:stretch>
                    </p:blipFill>
                    <p:spPr bwMode="auto">
                      <a:xfrm>
                        <a:off x="1703388" y="1049338"/>
                        <a:ext cx="8093755" cy="5327386"/>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8175553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3"/>
          <p:cNvSpPr txBox="1">
            <a:spLocks noChangeArrowheads="1"/>
          </p:cNvSpPr>
          <p:nvPr/>
        </p:nvSpPr>
        <p:spPr bwMode="auto">
          <a:xfrm>
            <a:off x="791369" y="28710"/>
            <a:ext cx="1139983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defPPr>
              <a:defRPr lang="en-US"/>
            </a:defPPr>
            <a:lvl1pPr>
              <a:lnSpc>
                <a:spcPct val="110000"/>
              </a:lnSpc>
              <a:spcBef>
                <a:spcPct val="30000"/>
              </a:spcBef>
              <a:buClr>
                <a:schemeClr val="folHlink"/>
              </a:buClr>
              <a:buSzPct val="150000"/>
              <a:buFont typeface="Wingdings" panose="05000000000000000000" pitchFamily="2" charset="2"/>
              <a:buNone/>
              <a:defRPr sz="2000">
                <a:solidFill>
                  <a:schemeClr val="accent2">
                    <a:lumMod val="60000"/>
                    <a:lumOff val="40000"/>
                  </a:schemeClr>
                </a:solidFill>
                <a:latin typeface="Verdana" panose="020B0604030504040204" pitchFamily="34" charset="0"/>
                <a:cs typeface="Arial" panose="020B0604020202020204" pitchFamily="34" charset="0"/>
              </a:defRPr>
            </a:lvl1pPr>
          </a:lstStyle>
          <a:p>
            <a:r>
              <a:rPr lang="el-GR" altLang="el-GR" dirty="0"/>
              <a:t>Συχνότητα ανάγνωσης και περιοχή: Οι συχνοί αναγνώστες, κάτοικοι εκτός Αθήνας και Θεσσαλονίκης</a:t>
            </a:r>
          </a:p>
        </p:txBody>
      </p:sp>
      <p:graphicFrame>
        <p:nvGraphicFramePr>
          <p:cNvPr id="90115" name="Object 2"/>
          <p:cNvGraphicFramePr>
            <a:graphicFrameLocks noChangeAspect="1"/>
          </p:cNvGraphicFramePr>
          <p:nvPr>
            <p:extLst>
              <p:ext uri="{D42A27DB-BD31-4B8C-83A1-F6EECF244321}">
                <p14:modId xmlns:p14="http://schemas.microsoft.com/office/powerpoint/2010/main" val="2626378387"/>
              </p:ext>
            </p:extLst>
          </p:nvPr>
        </p:nvGraphicFramePr>
        <p:xfrm>
          <a:off x="1123157" y="685330"/>
          <a:ext cx="9542462" cy="5824537"/>
        </p:xfrm>
        <a:graphic>
          <a:graphicData uri="http://schemas.openxmlformats.org/presentationml/2006/ole">
            <mc:AlternateContent xmlns:mc="http://schemas.openxmlformats.org/markup-compatibility/2006">
              <mc:Choice xmlns:v="urn:schemas-microsoft-com:vml" Requires="v">
                <p:oleObj spid="_x0000_s33802" name="Chart" r:id="rId3" imgW="9525000" imgH="5810160" progId="MSGraph.Chart.8">
                  <p:embed followColorScheme="full"/>
                </p:oleObj>
              </mc:Choice>
              <mc:Fallback>
                <p:oleObj name="Chart" r:id="rId3" imgW="9525000" imgH="5810160" progId="MSGraph.Chart.8">
                  <p:embed followColorScheme="full"/>
                  <p:pic>
                    <p:nvPicPr>
                      <p:cNvPr id="90115" name="Object 2"/>
                      <p:cNvPicPr>
                        <a:picLocks noChangeAspect="1" noChangeArrowheads="1"/>
                      </p:cNvPicPr>
                      <p:nvPr/>
                    </p:nvPicPr>
                    <p:blipFill>
                      <a:blip r:embed="rId4"/>
                      <a:srcRect/>
                      <a:stretch>
                        <a:fillRect/>
                      </a:stretch>
                    </p:blipFill>
                    <p:spPr bwMode="auto">
                      <a:xfrm>
                        <a:off x="1123157" y="685330"/>
                        <a:ext cx="9542462" cy="582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6281258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1138" name="Object 2"/>
          <p:cNvGraphicFramePr>
            <a:graphicFrameLocks noChangeAspect="1"/>
          </p:cNvGraphicFramePr>
          <p:nvPr/>
        </p:nvGraphicFramePr>
        <p:xfrm>
          <a:off x="1059657" y="730251"/>
          <a:ext cx="8640762" cy="5287963"/>
        </p:xfrm>
        <a:graphic>
          <a:graphicData uri="http://schemas.openxmlformats.org/presentationml/2006/ole">
            <mc:AlternateContent xmlns:mc="http://schemas.openxmlformats.org/markup-compatibility/2006">
              <mc:Choice xmlns:v="urn:schemas-microsoft-com:vml" Requires="v">
                <p:oleObj spid="_x0000_s34825" name="Chart" r:id="rId3" imgW="9525000" imgH="5829300" progId="MSGraph.Chart.8">
                  <p:embed followColorScheme="full"/>
                </p:oleObj>
              </mc:Choice>
              <mc:Fallback>
                <p:oleObj name="Chart" r:id="rId3" imgW="9525000" imgH="5829300" progId="MSGraph.Chart.8">
                  <p:embed followColorScheme="full"/>
                  <p:pic>
                    <p:nvPicPr>
                      <p:cNvPr id="91138" name="Object 2"/>
                      <p:cNvPicPr>
                        <a:picLocks noChangeAspect="1" noChangeArrowheads="1"/>
                      </p:cNvPicPr>
                      <p:nvPr/>
                    </p:nvPicPr>
                    <p:blipFill>
                      <a:blip r:embed="rId4"/>
                      <a:srcRect/>
                      <a:stretch>
                        <a:fillRect/>
                      </a:stretch>
                    </p:blipFill>
                    <p:spPr bwMode="auto">
                      <a:xfrm>
                        <a:off x="1059657" y="730251"/>
                        <a:ext cx="8640762" cy="528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34648" name="Group 56">
            <a:extLst>
              <a:ext uri="{FF2B5EF4-FFF2-40B4-BE49-F238E27FC236}">
                <a16:creationId xmlns:a16="http://schemas.microsoft.com/office/drawing/2014/main" id="{FD42334F-E623-4299-8EDF-F842111ACB44}"/>
              </a:ext>
            </a:extLst>
          </p:cNvPr>
          <p:cNvGraphicFramePr>
            <a:graphicFrameLocks noGrp="1"/>
          </p:cNvGraphicFramePr>
          <p:nvPr/>
        </p:nvGraphicFramePr>
        <p:xfrm>
          <a:off x="7750969" y="1612901"/>
          <a:ext cx="4249738" cy="2251112"/>
        </p:xfrm>
        <a:graphic>
          <a:graphicData uri="http://schemas.openxmlformats.org/drawingml/2006/table">
            <a:tbl>
              <a:tblPr/>
              <a:tblGrid>
                <a:gridCol w="1081335">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1124972">
                  <a:extLst>
                    <a:ext uri="{9D8B030D-6E8A-4147-A177-3AD203B41FA5}">
                      <a16:colId xmlns:a16="http://schemas.microsoft.com/office/drawing/2014/main" val="20002"/>
                    </a:ext>
                  </a:extLst>
                </a:gridCol>
                <a:gridCol w="1035319">
                  <a:extLst>
                    <a:ext uri="{9D8B030D-6E8A-4147-A177-3AD203B41FA5}">
                      <a16:colId xmlns:a16="http://schemas.microsoft.com/office/drawing/2014/main" val="20003"/>
                    </a:ext>
                  </a:extLst>
                </a:gridCol>
              </a:tblGrid>
              <a:tr h="375244">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l-GR" altLang="el-GR" sz="1200" b="1"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9526" marR="9526" marT="949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altLang="el-GR" sz="1200" b="0" i="0" u="none" strike="noStrike" cap="none" normalizeH="0" baseline="0">
                          <a:ln>
                            <a:noFill/>
                          </a:ln>
                          <a:solidFill>
                            <a:srgbClr val="000000"/>
                          </a:solidFill>
                          <a:effectLst/>
                          <a:latin typeface="Arial" panose="020B0604020202020204" pitchFamily="34" charset="0"/>
                          <a:cs typeface="Arial" panose="020B0604020202020204" pitchFamily="34" charset="0"/>
                        </a:rPr>
                        <a:t>Ελληνικό μυθιστόρημα</a:t>
                      </a:r>
                    </a:p>
                  </a:txBody>
                  <a:tcPr marL="9526" marR="9526" marT="949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altLang="el-GR" sz="1200" b="0" i="0" u="none" strike="noStrike" cap="none" normalizeH="0" baseline="0">
                          <a:ln>
                            <a:noFill/>
                          </a:ln>
                          <a:solidFill>
                            <a:srgbClr val="000000"/>
                          </a:solidFill>
                          <a:effectLst/>
                          <a:latin typeface="Arial" panose="020B0604020202020204" pitchFamily="34" charset="0"/>
                          <a:cs typeface="Arial" panose="020B0604020202020204" pitchFamily="34" charset="0"/>
                        </a:rPr>
                        <a:t>Ξένο μυθιστόρημα</a:t>
                      </a:r>
                    </a:p>
                  </a:txBody>
                  <a:tcPr marL="9526" marR="9526" marT="949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altLang="el-GR" sz="1200" b="0" i="0" u="none" strike="noStrike" cap="none" normalizeH="0" baseline="0">
                          <a:ln>
                            <a:noFill/>
                          </a:ln>
                          <a:solidFill>
                            <a:srgbClr val="000000"/>
                          </a:solidFill>
                          <a:effectLst/>
                          <a:latin typeface="Arial" panose="020B0604020202020204" pitchFamily="34" charset="0"/>
                          <a:cs typeface="Arial" panose="020B0604020202020204" pitchFamily="34" charset="0"/>
                        </a:rPr>
                        <a:t>Νουβέλα/</a:t>
                      </a:r>
                    </a:p>
                    <a:p>
                      <a:pPr marL="0" marR="0" lvl="0" indent="0" algn="ctr" defTabSz="914400" rtl="0" eaLnBrk="1" fontAlgn="ctr" latinLnBrk="0" hangingPunct="1">
                        <a:lnSpc>
                          <a:spcPct val="100000"/>
                        </a:lnSpc>
                        <a:spcBef>
                          <a:spcPct val="0"/>
                        </a:spcBef>
                        <a:spcAft>
                          <a:spcPct val="0"/>
                        </a:spcAft>
                        <a:buClrTx/>
                        <a:buSzTx/>
                        <a:buFontTx/>
                        <a:buNone/>
                        <a:tabLst/>
                      </a:pPr>
                      <a:r>
                        <a:rPr kumimoji="0" lang="el-GR" altLang="el-GR" sz="1200" b="0" i="0" u="none" strike="noStrike" cap="none" normalizeH="0" baseline="0">
                          <a:ln>
                            <a:noFill/>
                          </a:ln>
                          <a:solidFill>
                            <a:srgbClr val="000000"/>
                          </a:solidFill>
                          <a:effectLst/>
                          <a:latin typeface="Arial" panose="020B0604020202020204" pitchFamily="34" charset="0"/>
                          <a:cs typeface="Arial" panose="020B0604020202020204" pitchFamily="34" charset="0"/>
                        </a:rPr>
                        <a:t>Διηγήματα</a:t>
                      </a:r>
                    </a:p>
                  </a:txBody>
                  <a:tcPr marL="9526" marR="9526" marT="949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extLst>
                  <a:ext uri="{0D108BD9-81ED-4DB2-BD59-A6C34878D82A}">
                    <a16:rowId xmlns:a16="http://schemas.microsoft.com/office/drawing/2014/main" val="10000"/>
                  </a:ext>
                </a:extLst>
              </a:tr>
              <a:tr h="375244">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l-GR" altLang="el-GR" sz="12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Αναγνώστες </a:t>
                      </a:r>
                      <a:r>
                        <a:rPr kumimoji="0" lang="el-GR" altLang="el-GR"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r>
                        <a:rPr kumimoji="0" lang="en-US" altLang="el-GR"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n=723)</a:t>
                      </a:r>
                      <a:endParaRPr kumimoji="0" lang="el-GR" altLang="el-GR"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9526" marR="9526" marT="949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altLang="el-GR" sz="1200" b="0" i="0" u="none" strike="noStrike" cap="none" normalizeH="0" baseline="0">
                          <a:ln>
                            <a:noFill/>
                          </a:ln>
                          <a:solidFill>
                            <a:srgbClr val="000000"/>
                          </a:solidFill>
                          <a:effectLst/>
                          <a:latin typeface="Arial" panose="020B0604020202020204" pitchFamily="34" charset="0"/>
                          <a:cs typeface="Arial" panose="020B0604020202020204" pitchFamily="34" charset="0"/>
                        </a:rPr>
                        <a:t>35</a:t>
                      </a:r>
                    </a:p>
                  </a:txBody>
                  <a:tcPr marL="9526" marR="9526" marT="949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altLang="el-GR" sz="1200" b="0" i="0" u="none" strike="noStrike" cap="none" normalizeH="0" baseline="0">
                          <a:ln>
                            <a:noFill/>
                          </a:ln>
                          <a:solidFill>
                            <a:srgbClr val="000000"/>
                          </a:solidFill>
                          <a:effectLst/>
                          <a:latin typeface="Arial" panose="020B0604020202020204" pitchFamily="34" charset="0"/>
                          <a:cs typeface="Arial" panose="020B0604020202020204" pitchFamily="34" charset="0"/>
                        </a:rPr>
                        <a:t>23</a:t>
                      </a:r>
                    </a:p>
                  </a:txBody>
                  <a:tcPr marL="9526" marR="9526" marT="949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altLang="el-GR" sz="1200" b="0" i="0" u="none" strike="noStrike" cap="none" normalizeH="0" baseline="0">
                          <a:ln>
                            <a:noFill/>
                          </a:ln>
                          <a:solidFill>
                            <a:srgbClr val="000000"/>
                          </a:solidFill>
                          <a:effectLst/>
                          <a:latin typeface="Arial" panose="020B0604020202020204" pitchFamily="34" charset="0"/>
                          <a:cs typeface="Arial" panose="020B0604020202020204" pitchFamily="34" charset="0"/>
                        </a:rPr>
                        <a:t>20</a:t>
                      </a:r>
                    </a:p>
                  </a:txBody>
                  <a:tcPr marL="9526" marR="9526" marT="949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extLst>
                  <a:ext uri="{0D108BD9-81ED-4DB2-BD59-A6C34878D82A}">
                    <a16:rowId xmlns:a16="http://schemas.microsoft.com/office/drawing/2014/main" val="10001"/>
                  </a:ext>
                </a:extLst>
              </a:tr>
              <a:tr h="375050">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l-GR" altLang="el-GR" sz="1200" b="1" i="0" u="none" strike="noStrike" cap="none" normalizeH="0" baseline="0" dirty="0">
                          <a:ln>
                            <a:noFill/>
                          </a:ln>
                          <a:solidFill>
                            <a:schemeClr val="folHlink"/>
                          </a:solidFill>
                          <a:effectLst/>
                          <a:latin typeface="Arial" panose="020B0604020202020204" pitchFamily="34" charset="0"/>
                          <a:cs typeface="Arial" panose="020B0604020202020204" pitchFamily="34" charset="0"/>
                        </a:rPr>
                        <a:t>Συχνοί </a:t>
                      </a:r>
                      <a:r>
                        <a:rPr kumimoji="0" lang="en-US" altLang="el-GR" sz="1200" b="0" i="0" u="none" strike="noStrike" cap="none" normalizeH="0" baseline="0" dirty="0">
                          <a:ln>
                            <a:noFill/>
                          </a:ln>
                          <a:solidFill>
                            <a:schemeClr val="folHlink"/>
                          </a:solidFill>
                          <a:effectLst/>
                          <a:latin typeface="Arial" panose="020B0604020202020204" pitchFamily="34" charset="0"/>
                          <a:cs typeface="Arial" panose="020B0604020202020204" pitchFamily="34" charset="0"/>
                        </a:rPr>
                        <a:t>(n=175)</a:t>
                      </a:r>
                      <a:endParaRPr kumimoji="0" lang="el-GR" altLang="el-GR" sz="1200" b="0" i="0" u="none" strike="noStrike" cap="none" normalizeH="0" baseline="0" dirty="0">
                        <a:ln>
                          <a:noFill/>
                        </a:ln>
                        <a:solidFill>
                          <a:schemeClr val="folHlink"/>
                        </a:solidFill>
                        <a:effectLst/>
                        <a:latin typeface="Arial" panose="020B0604020202020204" pitchFamily="34" charset="0"/>
                        <a:cs typeface="Arial" panose="020B0604020202020204" pitchFamily="34" charset="0"/>
                      </a:endParaRPr>
                    </a:p>
                  </a:txBody>
                  <a:tcPr marL="9526" marR="9526" marT="949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altLang="el-GR" sz="1600" b="1" i="0" u="none" strike="noStrike" cap="none" normalizeH="0" baseline="0">
                          <a:ln>
                            <a:noFill/>
                          </a:ln>
                          <a:solidFill>
                            <a:srgbClr val="FF9900"/>
                          </a:solidFill>
                          <a:effectLst/>
                          <a:latin typeface="Arial" panose="020B0604020202020204" pitchFamily="34" charset="0"/>
                          <a:cs typeface="Arial" panose="020B0604020202020204" pitchFamily="34" charset="0"/>
                        </a:rPr>
                        <a:t>43</a:t>
                      </a:r>
                    </a:p>
                  </a:txBody>
                  <a:tcPr marL="9525" marR="9525" marT="949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altLang="el-GR" sz="1600" b="1" i="0" u="none" strike="noStrike" cap="none" normalizeH="0" baseline="0">
                          <a:ln>
                            <a:noFill/>
                          </a:ln>
                          <a:solidFill>
                            <a:srgbClr val="FF9900"/>
                          </a:solidFill>
                          <a:effectLst/>
                          <a:latin typeface="Arial" panose="020B0604020202020204" pitchFamily="34" charset="0"/>
                          <a:cs typeface="Arial" panose="020B0604020202020204" pitchFamily="34" charset="0"/>
                        </a:rPr>
                        <a:t>30</a:t>
                      </a:r>
                    </a:p>
                  </a:txBody>
                  <a:tcPr marL="9525" marR="9525" marT="949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altLang="el-GR" sz="1600" b="1" i="0" u="none" strike="noStrike" cap="none" normalizeH="0" baseline="0">
                          <a:ln>
                            <a:noFill/>
                          </a:ln>
                          <a:solidFill>
                            <a:srgbClr val="FF9900"/>
                          </a:solidFill>
                          <a:effectLst/>
                          <a:latin typeface="Arial" panose="020B0604020202020204" pitchFamily="34" charset="0"/>
                          <a:cs typeface="Arial" panose="020B0604020202020204" pitchFamily="34" charset="0"/>
                        </a:rPr>
                        <a:t>27</a:t>
                      </a:r>
                    </a:p>
                  </a:txBody>
                  <a:tcPr marL="9525" marR="9525" marT="949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extLst>
                  <a:ext uri="{0D108BD9-81ED-4DB2-BD59-A6C34878D82A}">
                    <a16:rowId xmlns:a16="http://schemas.microsoft.com/office/drawing/2014/main" val="10002"/>
                  </a:ext>
                </a:extLst>
              </a:tr>
              <a:tr h="375244">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l-GR" altLang="el-GR" sz="1200" b="1" i="0" u="none" strike="noStrike" cap="none" normalizeH="0" baseline="0" dirty="0">
                          <a:ln>
                            <a:noFill/>
                          </a:ln>
                          <a:solidFill>
                            <a:srgbClr val="00A29E"/>
                          </a:solidFill>
                          <a:effectLst/>
                          <a:latin typeface="Arial" panose="020B0604020202020204" pitchFamily="34" charset="0"/>
                          <a:cs typeface="Arial" panose="020B0604020202020204" pitchFamily="34" charset="0"/>
                        </a:rPr>
                        <a:t>Μέτριοι </a:t>
                      </a:r>
                      <a:r>
                        <a:rPr kumimoji="0" lang="en-US" altLang="el-GR" sz="1200" b="0" i="0" u="none" strike="noStrike" cap="none" normalizeH="0" baseline="0" dirty="0">
                          <a:ln>
                            <a:noFill/>
                          </a:ln>
                          <a:solidFill>
                            <a:srgbClr val="00A29E"/>
                          </a:solidFill>
                          <a:effectLst/>
                          <a:latin typeface="Arial" panose="020B0604020202020204" pitchFamily="34" charset="0"/>
                          <a:cs typeface="Arial" panose="020B0604020202020204" pitchFamily="34" charset="0"/>
                        </a:rPr>
                        <a:t>(n=159)</a:t>
                      </a:r>
                      <a:endParaRPr kumimoji="0" lang="el-GR" altLang="el-GR" sz="1200" b="0" i="0" u="none" strike="noStrike" cap="none" normalizeH="0" baseline="0" dirty="0">
                        <a:ln>
                          <a:noFill/>
                        </a:ln>
                        <a:solidFill>
                          <a:srgbClr val="00A29E"/>
                        </a:solidFill>
                        <a:effectLst/>
                        <a:latin typeface="Arial" panose="020B0604020202020204" pitchFamily="34" charset="0"/>
                        <a:cs typeface="Arial" panose="020B0604020202020204" pitchFamily="34" charset="0"/>
                      </a:endParaRPr>
                    </a:p>
                  </a:txBody>
                  <a:tcPr marL="9526" marR="9526" marT="949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altLang="el-GR" sz="1600" b="1" i="0" u="none" strike="noStrike" cap="none" normalizeH="0" baseline="0">
                          <a:ln>
                            <a:noFill/>
                          </a:ln>
                          <a:solidFill>
                            <a:srgbClr val="92D050"/>
                          </a:solidFill>
                          <a:effectLst/>
                          <a:latin typeface="Arial" panose="020B0604020202020204" pitchFamily="34" charset="0"/>
                          <a:cs typeface="Arial" panose="020B0604020202020204" pitchFamily="34" charset="0"/>
                        </a:rPr>
                        <a:t>42</a:t>
                      </a:r>
                    </a:p>
                  </a:txBody>
                  <a:tcPr marL="9525" marR="9525" marT="949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altLang="el-GR" sz="1600" b="1" i="0" u="none" strike="noStrike" cap="none" normalizeH="0" baseline="0">
                          <a:ln>
                            <a:noFill/>
                          </a:ln>
                          <a:solidFill>
                            <a:srgbClr val="92D050"/>
                          </a:solidFill>
                          <a:effectLst/>
                          <a:latin typeface="Arial" panose="020B0604020202020204" pitchFamily="34" charset="0"/>
                          <a:cs typeface="Arial" panose="020B0604020202020204" pitchFamily="34" charset="0"/>
                        </a:rPr>
                        <a:t>31</a:t>
                      </a:r>
                    </a:p>
                  </a:txBody>
                  <a:tcPr marL="9525" marR="9525" marT="949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altLang="el-GR" sz="1600" b="1" i="0" u="none" strike="noStrike" cap="none" normalizeH="0" baseline="0" dirty="0">
                          <a:ln>
                            <a:noFill/>
                          </a:ln>
                          <a:solidFill>
                            <a:srgbClr val="92D050"/>
                          </a:solidFill>
                          <a:effectLst/>
                          <a:latin typeface="Arial" panose="020B0604020202020204" pitchFamily="34" charset="0"/>
                          <a:cs typeface="Arial" panose="020B0604020202020204" pitchFamily="34" charset="0"/>
                        </a:rPr>
                        <a:t>25</a:t>
                      </a:r>
                    </a:p>
                  </a:txBody>
                  <a:tcPr marL="9525" marR="9525" marT="949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extLst>
                  <a:ext uri="{0D108BD9-81ED-4DB2-BD59-A6C34878D82A}">
                    <a16:rowId xmlns:a16="http://schemas.microsoft.com/office/drawing/2014/main" val="10003"/>
                  </a:ext>
                </a:extLst>
              </a:tr>
              <a:tr h="375050">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l-GR" altLang="el-GR" sz="1200" b="1" i="0" u="none" strike="noStrike" cap="none" normalizeH="0" baseline="0" dirty="0">
                          <a:ln>
                            <a:noFill/>
                          </a:ln>
                          <a:solidFill>
                            <a:srgbClr val="666699"/>
                          </a:solidFill>
                          <a:effectLst/>
                          <a:latin typeface="Arial" panose="020B0604020202020204" pitchFamily="34" charset="0"/>
                          <a:cs typeface="Arial" panose="020B0604020202020204" pitchFamily="34" charset="0"/>
                        </a:rPr>
                        <a:t>Αραιοί </a:t>
                      </a:r>
                      <a:r>
                        <a:rPr kumimoji="0" lang="en-US" altLang="el-GR" sz="1200" b="0" i="0" u="none" strike="noStrike" cap="none" normalizeH="0" baseline="0" dirty="0">
                          <a:ln>
                            <a:noFill/>
                          </a:ln>
                          <a:solidFill>
                            <a:srgbClr val="666699"/>
                          </a:solidFill>
                          <a:effectLst/>
                          <a:latin typeface="Arial" panose="020B0604020202020204" pitchFamily="34" charset="0"/>
                          <a:cs typeface="Arial" panose="020B0604020202020204" pitchFamily="34" charset="0"/>
                        </a:rPr>
                        <a:t>(n=17</a:t>
                      </a:r>
                      <a:r>
                        <a:rPr kumimoji="0" lang="el-GR" altLang="el-GR" sz="1200" b="0" i="0" u="none" strike="noStrike" cap="none" normalizeH="0" baseline="0" dirty="0">
                          <a:ln>
                            <a:noFill/>
                          </a:ln>
                          <a:solidFill>
                            <a:srgbClr val="666699"/>
                          </a:solidFill>
                          <a:effectLst/>
                          <a:latin typeface="Arial" panose="020B0604020202020204" pitchFamily="34" charset="0"/>
                          <a:cs typeface="Arial" panose="020B0604020202020204" pitchFamily="34" charset="0"/>
                        </a:rPr>
                        <a:t>4</a:t>
                      </a:r>
                      <a:r>
                        <a:rPr kumimoji="0" lang="en-US" altLang="el-GR" sz="1200" b="0" i="0" u="none" strike="noStrike" cap="none" normalizeH="0" baseline="0" dirty="0">
                          <a:ln>
                            <a:noFill/>
                          </a:ln>
                          <a:solidFill>
                            <a:srgbClr val="666699"/>
                          </a:solidFill>
                          <a:effectLst/>
                          <a:latin typeface="Arial" panose="020B0604020202020204" pitchFamily="34" charset="0"/>
                          <a:cs typeface="Arial" panose="020B0604020202020204" pitchFamily="34" charset="0"/>
                        </a:rPr>
                        <a:t>)</a:t>
                      </a:r>
                      <a:endParaRPr kumimoji="0" lang="el-GR" altLang="el-GR" sz="1200" b="0" i="0" u="none" strike="noStrike" cap="none" normalizeH="0" baseline="0" dirty="0">
                        <a:ln>
                          <a:noFill/>
                        </a:ln>
                        <a:solidFill>
                          <a:srgbClr val="666699"/>
                        </a:solidFill>
                        <a:effectLst/>
                        <a:latin typeface="Arial" panose="020B0604020202020204" pitchFamily="34" charset="0"/>
                        <a:cs typeface="Arial" panose="020B0604020202020204" pitchFamily="34" charset="0"/>
                      </a:endParaRPr>
                    </a:p>
                  </a:txBody>
                  <a:tcPr marL="9526" marR="9526" marT="949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altLang="el-GR" sz="1600" b="1" i="0" u="none" strike="noStrike" cap="none" normalizeH="0" baseline="0">
                          <a:ln>
                            <a:noFill/>
                          </a:ln>
                          <a:solidFill>
                            <a:srgbClr val="666699"/>
                          </a:solidFill>
                          <a:effectLst/>
                          <a:latin typeface="Arial" panose="020B0604020202020204" pitchFamily="34" charset="0"/>
                          <a:cs typeface="Arial" panose="020B0604020202020204" pitchFamily="34" charset="0"/>
                        </a:rPr>
                        <a:t>36</a:t>
                      </a:r>
                    </a:p>
                  </a:txBody>
                  <a:tcPr marL="9525" marR="9525" marT="949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altLang="el-GR" sz="1200" b="1" i="0" u="none" strike="noStrike" cap="none" normalizeH="0" baseline="0">
                          <a:ln>
                            <a:noFill/>
                          </a:ln>
                          <a:solidFill>
                            <a:schemeClr val="tx1"/>
                          </a:solidFill>
                          <a:effectLst/>
                          <a:latin typeface="Arial" panose="020B0604020202020204" pitchFamily="34" charset="0"/>
                          <a:cs typeface="Arial" panose="020B0604020202020204" pitchFamily="34" charset="0"/>
                        </a:rPr>
                        <a:t>13</a:t>
                      </a:r>
                    </a:p>
                  </a:txBody>
                  <a:tcPr marL="9525" marR="9525" marT="949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altLang="el-GR" sz="1200" b="1" i="0" u="none" strike="noStrike" cap="none" normalizeH="0" baseline="0">
                          <a:ln>
                            <a:noFill/>
                          </a:ln>
                          <a:solidFill>
                            <a:schemeClr val="tx1"/>
                          </a:solidFill>
                          <a:effectLst/>
                          <a:latin typeface="Arial" panose="020B0604020202020204" pitchFamily="34" charset="0"/>
                          <a:cs typeface="Arial" panose="020B0604020202020204" pitchFamily="34" charset="0"/>
                        </a:rPr>
                        <a:t>17</a:t>
                      </a:r>
                    </a:p>
                  </a:txBody>
                  <a:tcPr marL="9525" marR="9525" marT="949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extLst>
                  <a:ext uri="{0D108BD9-81ED-4DB2-BD59-A6C34878D82A}">
                    <a16:rowId xmlns:a16="http://schemas.microsoft.com/office/drawing/2014/main" val="10004"/>
                  </a:ext>
                </a:extLst>
              </a:tr>
              <a:tr h="375244">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l-GR" altLang="el-GR" sz="1200" b="1" i="0" u="none" strike="noStrike" cap="none" normalizeH="0" baseline="0" dirty="0">
                          <a:ln>
                            <a:noFill/>
                          </a:ln>
                          <a:solidFill>
                            <a:srgbClr val="FF0000"/>
                          </a:solidFill>
                          <a:effectLst/>
                          <a:latin typeface="Arial" panose="020B0604020202020204" pitchFamily="34" charset="0"/>
                          <a:cs typeface="Arial" panose="020B0604020202020204" pitchFamily="34" charset="0"/>
                        </a:rPr>
                        <a:t>Περιστασιακοί </a:t>
                      </a:r>
                      <a:r>
                        <a:rPr kumimoji="0" lang="en-US" altLang="el-GR" sz="1200" b="0" i="0" u="none" strike="noStrike" cap="none" normalizeH="0" baseline="0" dirty="0">
                          <a:ln>
                            <a:noFill/>
                          </a:ln>
                          <a:solidFill>
                            <a:srgbClr val="FF0000"/>
                          </a:solidFill>
                          <a:effectLst/>
                          <a:latin typeface="Arial" panose="020B0604020202020204" pitchFamily="34" charset="0"/>
                          <a:cs typeface="Arial" panose="020B0604020202020204" pitchFamily="34" charset="0"/>
                        </a:rPr>
                        <a:t>(n=</a:t>
                      </a:r>
                      <a:r>
                        <a:rPr kumimoji="0" lang="el-GR" altLang="el-GR" sz="1200" b="0" i="0" u="none" strike="noStrike" cap="none" normalizeH="0" baseline="0" dirty="0">
                          <a:ln>
                            <a:noFill/>
                          </a:ln>
                          <a:solidFill>
                            <a:srgbClr val="FF0000"/>
                          </a:solidFill>
                          <a:effectLst/>
                          <a:latin typeface="Arial" panose="020B0604020202020204" pitchFamily="34" charset="0"/>
                          <a:cs typeface="Arial" panose="020B0604020202020204" pitchFamily="34" charset="0"/>
                        </a:rPr>
                        <a:t>213</a:t>
                      </a:r>
                      <a:r>
                        <a:rPr kumimoji="0" lang="en-US" altLang="el-GR" sz="1200" b="0" i="0" u="none" strike="noStrike" cap="none" normalizeH="0" baseline="0" dirty="0">
                          <a:ln>
                            <a:noFill/>
                          </a:ln>
                          <a:solidFill>
                            <a:srgbClr val="FF0000"/>
                          </a:solidFill>
                          <a:effectLst/>
                          <a:latin typeface="Arial" panose="020B0604020202020204" pitchFamily="34" charset="0"/>
                          <a:cs typeface="Arial" panose="020B0604020202020204" pitchFamily="34" charset="0"/>
                        </a:rPr>
                        <a:t>)</a:t>
                      </a:r>
                      <a:endParaRPr kumimoji="0" lang="el-GR" altLang="el-GR" sz="1200" b="0" i="0"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a:txBody>
                  <a:tcPr marL="9526" marR="9526" marT="949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altLang="el-GR" sz="1200" b="1" i="0" u="none" strike="noStrike" cap="none" normalizeH="0" baseline="0">
                          <a:ln>
                            <a:noFill/>
                          </a:ln>
                          <a:solidFill>
                            <a:schemeClr val="tx1"/>
                          </a:solidFill>
                          <a:effectLst/>
                          <a:latin typeface="Arial" panose="020B0604020202020204" pitchFamily="34" charset="0"/>
                          <a:cs typeface="Arial" panose="020B0604020202020204" pitchFamily="34" charset="0"/>
                        </a:rPr>
                        <a:t>23</a:t>
                      </a:r>
                    </a:p>
                  </a:txBody>
                  <a:tcPr marL="9525" marR="9525" marT="949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altLang="el-GR" sz="1200" b="1" i="0" u="none" strike="noStrike" cap="none" normalizeH="0" baseline="0">
                          <a:ln>
                            <a:noFill/>
                          </a:ln>
                          <a:solidFill>
                            <a:schemeClr val="tx1"/>
                          </a:solidFill>
                          <a:effectLst/>
                          <a:latin typeface="Arial" panose="020B0604020202020204" pitchFamily="34" charset="0"/>
                          <a:cs typeface="Arial" panose="020B0604020202020204" pitchFamily="34" charset="0"/>
                        </a:rPr>
                        <a:t>18</a:t>
                      </a:r>
                    </a:p>
                  </a:txBody>
                  <a:tcPr marL="9525" marR="9525" marT="949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altLang="el-GR" sz="1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12</a:t>
                      </a:r>
                    </a:p>
                  </a:txBody>
                  <a:tcPr marL="9525" marR="9525" marT="949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extLst>
                  <a:ext uri="{0D108BD9-81ED-4DB2-BD59-A6C34878D82A}">
                    <a16:rowId xmlns:a16="http://schemas.microsoft.com/office/drawing/2014/main" val="10005"/>
                  </a:ext>
                </a:extLst>
              </a:tr>
            </a:tbl>
          </a:graphicData>
        </a:graphic>
      </p:graphicFrame>
      <p:sp>
        <p:nvSpPr>
          <p:cNvPr id="91176" name="Ορθογώνιο 6"/>
          <p:cNvSpPr>
            <a:spLocks noChangeArrowheads="1"/>
          </p:cNvSpPr>
          <p:nvPr/>
        </p:nvSpPr>
        <p:spPr bwMode="auto">
          <a:xfrm>
            <a:off x="710407" y="201201"/>
            <a:ext cx="70993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p>
            <a:pPr>
              <a:lnSpc>
                <a:spcPct val="110000"/>
              </a:lnSpc>
              <a:spcBef>
                <a:spcPct val="30000"/>
              </a:spcBef>
              <a:buClr>
                <a:schemeClr val="folHlink"/>
              </a:buClr>
              <a:buSzPct val="150000"/>
              <a:buFont typeface="Wingdings" panose="05000000000000000000" pitchFamily="2" charset="2"/>
              <a:buNone/>
            </a:pPr>
            <a:r>
              <a:rPr lang="el-GR" altLang="el-GR" sz="2000" dirty="0">
                <a:solidFill>
                  <a:schemeClr val="accent2">
                    <a:lumMod val="60000"/>
                    <a:lumOff val="40000"/>
                  </a:schemeClr>
                </a:solidFill>
                <a:latin typeface="Verdana" panose="020B0604030504040204" pitchFamily="34" charset="0"/>
                <a:cs typeface="Arial" panose="020B0604020202020204" pitchFamily="34" charset="0"/>
              </a:rPr>
              <a:t>Συχνότητα ανάγνωσης και αναγνωστικές προτιμήσεις</a:t>
            </a:r>
          </a:p>
        </p:txBody>
      </p:sp>
      <mc:AlternateContent xmlns:mc="http://schemas.openxmlformats.org/markup-compatibility/2006" xmlns:p14="http://schemas.microsoft.com/office/powerpoint/2010/main">
        <mc:Choice Requires="p14">
          <p:contentPart p14:bwMode="auto" r:id="rId5">
            <p14:nvContentPartPr>
              <p14:cNvPr id="248846" name="Ink 248845">
                <a:extLst>
                  <a:ext uri="{FF2B5EF4-FFF2-40B4-BE49-F238E27FC236}">
                    <a16:creationId xmlns:a16="http://schemas.microsoft.com/office/drawing/2014/main" id="{D7F8A624-608E-4A0F-85DD-E7731A2CD5D3}"/>
                  </a:ext>
                </a:extLst>
              </p14:cNvPr>
              <p14:cNvContentPartPr/>
              <p14:nvPr/>
            </p14:nvContentPartPr>
            <p14:xfrm>
              <a:off x="12018773" y="5242120"/>
              <a:ext cx="15840" cy="12600"/>
            </p14:xfrm>
          </p:contentPart>
        </mc:Choice>
        <mc:Fallback xmlns="">
          <p:pic>
            <p:nvPicPr>
              <p:cNvPr id="248846" name="Ink 248845">
                <a:extLst>
                  <a:ext uri="{FF2B5EF4-FFF2-40B4-BE49-F238E27FC236}">
                    <a16:creationId xmlns:a16="http://schemas.microsoft.com/office/drawing/2014/main" id="{D7F8A624-608E-4A0F-85DD-E7731A2CD5D3}"/>
                  </a:ext>
                </a:extLst>
              </p:cNvPr>
              <p:cNvPicPr/>
              <p:nvPr/>
            </p:nvPicPr>
            <p:blipFill>
              <a:blip r:embed="rId6"/>
              <a:stretch>
                <a:fillRect/>
              </a:stretch>
            </p:blipFill>
            <p:spPr>
              <a:xfrm>
                <a:off x="12009773" y="5230240"/>
                <a:ext cx="35280" cy="34920"/>
              </a:xfrm>
              <a:prstGeom prst="rect">
                <a:avLst/>
              </a:prstGeom>
            </p:spPr>
          </p:pic>
        </mc:Fallback>
      </mc:AlternateContent>
      <p:sp>
        <p:nvSpPr>
          <p:cNvPr id="2" name="TextBox 1">
            <a:extLst>
              <a:ext uri="{FF2B5EF4-FFF2-40B4-BE49-F238E27FC236}">
                <a16:creationId xmlns:a16="http://schemas.microsoft.com/office/drawing/2014/main" id="{0F207C7D-7526-4F34-9E72-BB4BB53DD6D7}"/>
              </a:ext>
            </a:extLst>
          </p:cNvPr>
          <p:cNvSpPr txBox="1"/>
          <p:nvPr/>
        </p:nvSpPr>
        <p:spPr>
          <a:xfrm>
            <a:off x="1270794" y="5589589"/>
            <a:ext cx="304892" cy="276999"/>
          </a:xfrm>
          <a:prstGeom prst="rect">
            <a:avLst/>
          </a:prstGeom>
          <a:noFill/>
        </p:spPr>
        <p:txBody>
          <a:bodyPr wrap="none">
            <a:spAutoFit/>
          </a:bodyPr>
          <a:lstStyle/>
          <a:p>
            <a:pPr>
              <a:defRPr/>
            </a:pPr>
            <a:r>
              <a:rPr lang="el-GR" sz="1200" i="1" dirty="0">
                <a:solidFill>
                  <a:schemeClr val="tx1">
                    <a:lumMod val="75000"/>
                    <a:lumOff val="25000"/>
                  </a:schemeClr>
                </a:solidFill>
              </a:rPr>
              <a:t>%</a:t>
            </a:r>
          </a:p>
        </p:txBody>
      </p:sp>
    </p:spTree>
    <p:extLst>
      <p:ext uri="{BB962C8B-B14F-4D97-AF65-F5344CB8AC3E}">
        <p14:creationId xmlns:p14="http://schemas.microsoft.com/office/powerpoint/2010/main" val="22557352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49010" name="Group 82">
            <a:extLst>
              <a:ext uri="{FF2B5EF4-FFF2-40B4-BE49-F238E27FC236}">
                <a16:creationId xmlns:a16="http://schemas.microsoft.com/office/drawing/2014/main" id="{DFD2FA46-1D5A-4007-BDE3-201329A200CD}"/>
              </a:ext>
            </a:extLst>
          </p:cNvPr>
          <p:cNvGraphicFramePr>
            <a:graphicFrameLocks noGrp="1"/>
          </p:cNvGraphicFramePr>
          <p:nvPr>
            <p:ph/>
          </p:nvPr>
        </p:nvGraphicFramePr>
        <p:xfrm>
          <a:off x="813595" y="1293814"/>
          <a:ext cx="10899775" cy="4732337"/>
        </p:xfrm>
        <a:graphic>
          <a:graphicData uri="http://schemas.openxmlformats.org/drawingml/2006/table">
            <a:tbl>
              <a:tblPr/>
              <a:tblGrid>
                <a:gridCol w="3211998">
                  <a:extLst>
                    <a:ext uri="{9D8B030D-6E8A-4147-A177-3AD203B41FA5}">
                      <a16:colId xmlns:a16="http://schemas.microsoft.com/office/drawing/2014/main" val="20000"/>
                    </a:ext>
                  </a:extLst>
                </a:gridCol>
                <a:gridCol w="1593016">
                  <a:extLst>
                    <a:ext uri="{9D8B030D-6E8A-4147-A177-3AD203B41FA5}">
                      <a16:colId xmlns:a16="http://schemas.microsoft.com/office/drawing/2014/main" val="20002"/>
                    </a:ext>
                  </a:extLst>
                </a:gridCol>
                <a:gridCol w="1876219">
                  <a:extLst>
                    <a:ext uri="{9D8B030D-6E8A-4147-A177-3AD203B41FA5}">
                      <a16:colId xmlns:a16="http://schemas.microsoft.com/office/drawing/2014/main" val="20003"/>
                    </a:ext>
                  </a:extLst>
                </a:gridCol>
                <a:gridCol w="1779852">
                  <a:extLst>
                    <a:ext uri="{9D8B030D-6E8A-4147-A177-3AD203B41FA5}">
                      <a16:colId xmlns:a16="http://schemas.microsoft.com/office/drawing/2014/main" val="20004"/>
                    </a:ext>
                  </a:extLst>
                </a:gridCol>
                <a:gridCol w="2438690">
                  <a:extLst>
                    <a:ext uri="{9D8B030D-6E8A-4147-A177-3AD203B41FA5}">
                      <a16:colId xmlns:a16="http://schemas.microsoft.com/office/drawing/2014/main" val="20005"/>
                    </a:ext>
                  </a:extLst>
                </a:gridCol>
              </a:tblGrid>
              <a:tr h="701072">
                <a:tc>
                  <a:txBody>
                    <a:bodyPr/>
                    <a:lstStyle>
                      <a:lvl1pPr defTabSz="457200">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defTabSz="45720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defTabSz="4572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defTabSz="4572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defTabSz="4572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endParaRPr kumimoji="0" lang="el-GR" altLang="el-GR" sz="1800"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txBody>
                  <a:tcPr marL="91445" marR="91445" marT="45693" marB="456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defTabSz="457200">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defTabSz="45720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defTabSz="4572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defTabSz="4572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defTabSz="4572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r>
                        <a:rPr kumimoji="0" lang="el-GR" altLang="el-GR" sz="20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Συχνοί </a:t>
                      </a:r>
                      <a:r>
                        <a:rPr kumimoji="0" lang="en-US" altLang="el-GR" sz="20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 </a:t>
                      </a:r>
                      <a:r>
                        <a:rPr kumimoji="0" lang="el-GR" altLang="el-GR" sz="11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a:t>
                      </a:r>
                      <a:r>
                        <a:rPr kumimoji="0" lang="en-US" altLang="el-GR" sz="11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n=175)</a:t>
                      </a:r>
                      <a:endParaRPr kumimoji="0" lang="el-GR" altLang="el-GR" sz="20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txBody>
                  <a:tcPr marL="91445" marR="91445"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lvl1pPr defTabSz="457200">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defTabSz="45720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defTabSz="4572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defTabSz="4572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defTabSz="4572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r>
                        <a:rPr kumimoji="0" lang="el-GR" altLang="el-GR" sz="20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Μέτριοι</a:t>
                      </a:r>
                      <a:endParaRPr kumimoji="0" lang="en-US" altLang="el-GR" sz="20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r>
                        <a:rPr kumimoji="0" lang="el-GR" altLang="el-GR" sz="11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a:t>
                      </a:r>
                      <a:r>
                        <a:rPr kumimoji="0" lang="en-US" altLang="el-GR" sz="11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n=161)</a:t>
                      </a:r>
                      <a:endParaRPr kumimoji="0" lang="el-GR" altLang="el-GR" sz="11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txBody>
                  <a:tcPr marL="91445" marR="91445"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1A1A1"/>
                    </a:solidFill>
                  </a:tcPr>
                </a:tc>
                <a:tc>
                  <a:txBody>
                    <a:bodyPr/>
                    <a:lstStyle>
                      <a:lvl1pPr defTabSz="457200">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defTabSz="45720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defTabSz="4572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defTabSz="4572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defTabSz="4572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r>
                        <a:rPr kumimoji="0" lang="el-GR" altLang="el-GR" sz="20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Αραιοί</a:t>
                      </a:r>
                      <a:endParaRPr kumimoji="0" lang="en-US" altLang="el-GR" sz="20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r>
                        <a:rPr kumimoji="0" lang="el-GR" altLang="el-GR" sz="11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a:t>
                      </a:r>
                      <a:r>
                        <a:rPr kumimoji="0" lang="en-US" altLang="el-GR" sz="11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n=174)</a:t>
                      </a:r>
                      <a:endParaRPr kumimoji="0" lang="el-GR" altLang="el-GR" sz="11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txBody>
                  <a:tcPr marL="91445" marR="91445"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lvl1pPr defTabSz="457200">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defTabSz="45720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defTabSz="4572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defTabSz="4572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defTabSz="4572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r>
                        <a:rPr kumimoji="0" lang="el-GR" altLang="el-GR" sz="20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Περιστασιακοί </a:t>
                      </a:r>
                    </a:p>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r>
                        <a:rPr kumimoji="0" lang="el-GR" altLang="el-GR" sz="11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a:t>
                      </a:r>
                      <a:r>
                        <a:rPr kumimoji="0" lang="en-US" altLang="el-GR" sz="11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n=213)</a:t>
                      </a:r>
                      <a:endParaRPr kumimoji="0" lang="el-GR" altLang="el-GR" sz="20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txBody>
                  <a:tcPr marL="91445" marR="91445" marT="45693" marB="456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0"/>
                  </a:ext>
                </a:extLst>
              </a:tr>
              <a:tr h="465176">
                <a:tc>
                  <a:txBody>
                    <a:bodyPr/>
                    <a:lstStyle>
                      <a:lvl1pPr defTabSz="457200">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defTabSz="45720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defTabSz="4572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defTabSz="4572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defTabSz="4572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r>
                        <a:rPr kumimoji="0" lang="el-GR" altLang="el-GR"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Το θέμα του βιβλίου</a:t>
                      </a:r>
                    </a:p>
                  </a:txBody>
                  <a:tcPr marL="91445" marR="91445" marT="45693" marB="456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alpha val="50195"/>
                      </a:srgbClr>
                    </a:solidFill>
                  </a:tcPr>
                </a:tc>
                <a:tc>
                  <a:txBody>
                    <a:bodyPr/>
                    <a:lstStyle>
                      <a:lvl1pPr defTabSz="457200">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defTabSz="45720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defTabSz="4572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defTabSz="4572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defTabSz="4572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r>
                        <a:rPr kumimoji="0" lang="el-GR" altLang="el-GR"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68%</a:t>
                      </a:r>
                    </a:p>
                  </a:txBody>
                  <a:tcPr marL="91445" marR="91445"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lvl1pPr defTabSz="457200">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defTabSz="45720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defTabSz="4572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defTabSz="4572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defTabSz="4572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r>
                        <a:rPr kumimoji="0" lang="el-GR" altLang="el-GR"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56%</a:t>
                      </a:r>
                    </a:p>
                  </a:txBody>
                  <a:tcPr marL="91445" marR="91445"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alpha val="50195"/>
                      </a:srgbClr>
                    </a:solidFill>
                  </a:tcPr>
                </a:tc>
                <a:tc>
                  <a:txBody>
                    <a:bodyPr/>
                    <a:lstStyle>
                      <a:lvl1pPr defTabSz="457200">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defTabSz="45720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defTabSz="4572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defTabSz="4572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defTabSz="4572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r>
                        <a:rPr kumimoji="0" lang="el-GR" altLang="el-GR" sz="1600" b="1" i="0" u="none" strike="noStrike" cap="none" normalizeH="0" baseline="0">
                          <a:ln>
                            <a:noFill/>
                          </a:ln>
                          <a:solidFill>
                            <a:schemeClr val="tx1"/>
                          </a:solidFill>
                          <a:effectLst/>
                          <a:latin typeface="Arial" panose="020B0604020202020204" pitchFamily="34" charset="0"/>
                          <a:cs typeface="Arial" panose="020B0604020202020204" pitchFamily="34" charset="0"/>
                        </a:rPr>
                        <a:t>57%</a:t>
                      </a:r>
                    </a:p>
                  </a:txBody>
                  <a:tcPr marL="91445" marR="91445"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alpha val="50195"/>
                      </a:srgbClr>
                    </a:solidFill>
                  </a:tcPr>
                </a:tc>
                <a:tc>
                  <a:txBody>
                    <a:bodyPr/>
                    <a:lstStyle>
                      <a:lvl1pPr defTabSz="457200">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defTabSz="45720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defTabSz="4572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defTabSz="4572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defTabSz="4572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r>
                        <a:rPr kumimoji="0" lang="el-GR" altLang="el-GR"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62%</a:t>
                      </a:r>
                    </a:p>
                  </a:txBody>
                  <a:tcPr marL="91445" marR="91445" marT="45693" marB="456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1"/>
                  </a:ext>
                </a:extLst>
              </a:tr>
              <a:tr h="463588">
                <a:tc>
                  <a:txBody>
                    <a:bodyPr/>
                    <a:lstStyle>
                      <a:lvl1pPr defTabSz="457200">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defTabSz="45720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defTabSz="4572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defTabSz="4572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defTabSz="4572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r>
                        <a:rPr kumimoji="0" lang="el-GR" altLang="el-GR" sz="1400" b="0" i="0" u="none" strike="noStrike" cap="none" normalizeH="0" baseline="0">
                          <a:ln>
                            <a:noFill/>
                          </a:ln>
                          <a:solidFill>
                            <a:schemeClr val="tx1"/>
                          </a:solidFill>
                          <a:effectLst/>
                          <a:latin typeface="Arial" panose="020B0604020202020204" pitchFamily="34" charset="0"/>
                          <a:cs typeface="Arial" panose="020B0604020202020204" pitchFamily="34" charset="0"/>
                        </a:rPr>
                        <a:t>Συστάσεις φίλοι/γνωστοί </a:t>
                      </a:r>
                    </a:p>
                  </a:txBody>
                  <a:tcPr marL="91445" marR="91445" marT="45693" marB="456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alpha val="50195"/>
                      </a:srgbClr>
                    </a:solidFill>
                  </a:tcPr>
                </a:tc>
                <a:tc>
                  <a:txBody>
                    <a:bodyPr/>
                    <a:lstStyle>
                      <a:lvl1pPr defTabSz="457200">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defTabSz="45720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defTabSz="4572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defTabSz="4572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defTabSz="4572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r>
                        <a:rPr kumimoji="0" lang="el-GR" altLang="el-GR" sz="1600" b="1" i="0" u="none" strike="noStrike" cap="none" normalizeH="0" baseline="0">
                          <a:ln>
                            <a:noFill/>
                          </a:ln>
                          <a:solidFill>
                            <a:schemeClr val="tx1"/>
                          </a:solidFill>
                          <a:effectLst/>
                          <a:latin typeface="Arial" panose="020B0604020202020204" pitchFamily="34" charset="0"/>
                          <a:cs typeface="Arial" panose="020B0604020202020204" pitchFamily="34" charset="0"/>
                        </a:rPr>
                        <a:t>33%</a:t>
                      </a:r>
                    </a:p>
                  </a:txBody>
                  <a:tcPr marL="91445" marR="91445"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alpha val="50195"/>
                      </a:srgbClr>
                    </a:solidFill>
                  </a:tcPr>
                </a:tc>
                <a:tc>
                  <a:txBody>
                    <a:bodyPr/>
                    <a:lstStyle>
                      <a:lvl1pPr defTabSz="457200">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defTabSz="45720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defTabSz="4572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defTabSz="4572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defTabSz="4572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r>
                        <a:rPr kumimoji="0" lang="el-GR" altLang="el-GR"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37%</a:t>
                      </a:r>
                    </a:p>
                  </a:txBody>
                  <a:tcPr marL="91445" marR="91445"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1A1A1"/>
                    </a:solidFill>
                  </a:tcPr>
                </a:tc>
                <a:tc>
                  <a:txBody>
                    <a:bodyPr/>
                    <a:lstStyle>
                      <a:lvl1pPr defTabSz="457200">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defTabSz="45720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defTabSz="4572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defTabSz="4572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defTabSz="4572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r>
                        <a:rPr kumimoji="0" lang="el-GR" altLang="el-GR" sz="1600" b="1" i="0" u="none" strike="noStrike" cap="none" normalizeH="0" baseline="0">
                          <a:ln>
                            <a:noFill/>
                          </a:ln>
                          <a:solidFill>
                            <a:schemeClr val="tx1"/>
                          </a:solidFill>
                          <a:effectLst/>
                          <a:latin typeface="Arial" panose="020B0604020202020204" pitchFamily="34" charset="0"/>
                          <a:cs typeface="Arial" panose="020B0604020202020204" pitchFamily="34" charset="0"/>
                        </a:rPr>
                        <a:t>31%</a:t>
                      </a:r>
                    </a:p>
                  </a:txBody>
                  <a:tcPr marL="91445" marR="91445"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alpha val="50195"/>
                      </a:srgbClr>
                    </a:solidFill>
                  </a:tcPr>
                </a:tc>
                <a:tc>
                  <a:txBody>
                    <a:bodyPr/>
                    <a:lstStyle>
                      <a:lvl1pPr defTabSz="457200">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defTabSz="45720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defTabSz="4572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defTabSz="4572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defTabSz="4572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r>
                        <a:rPr kumimoji="0" lang="el-GR" altLang="el-GR" sz="1600" b="1" i="0" u="none" strike="noStrike" cap="none" normalizeH="0" baseline="0">
                          <a:ln>
                            <a:noFill/>
                          </a:ln>
                          <a:solidFill>
                            <a:schemeClr val="tx1"/>
                          </a:solidFill>
                          <a:effectLst/>
                          <a:latin typeface="Arial" panose="020B0604020202020204" pitchFamily="34" charset="0"/>
                          <a:cs typeface="Arial" panose="020B0604020202020204" pitchFamily="34" charset="0"/>
                        </a:rPr>
                        <a:t>27%</a:t>
                      </a:r>
                    </a:p>
                  </a:txBody>
                  <a:tcPr marL="91445" marR="91445" marT="45693" marB="456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alpha val="50195"/>
                      </a:srgbClr>
                    </a:solidFill>
                  </a:tcPr>
                </a:tc>
                <a:extLst>
                  <a:ext uri="{0D108BD9-81ED-4DB2-BD59-A6C34878D82A}">
                    <a16:rowId xmlns:a16="http://schemas.microsoft.com/office/drawing/2014/main" val="10002"/>
                  </a:ext>
                </a:extLst>
              </a:tr>
              <a:tr h="463588">
                <a:tc>
                  <a:txBody>
                    <a:bodyPr/>
                    <a:lstStyle>
                      <a:lvl1pPr defTabSz="457200">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defTabSz="45720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defTabSz="4572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defTabSz="4572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defTabSz="4572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r>
                        <a:rPr kumimoji="0" lang="el-GR" altLang="el-GR" sz="1400" b="0" i="0" u="none" strike="noStrike" cap="none" normalizeH="0" baseline="0">
                          <a:ln>
                            <a:noFill/>
                          </a:ln>
                          <a:solidFill>
                            <a:schemeClr val="tx1"/>
                          </a:solidFill>
                          <a:effectLst/>
                          <a:latin typeface="Arial" panose="020B0604020202020204" pitchFamily="34" charset="0"/>
                          <a:cs typeface="Arial" panose="020B0604020202020204" pitchFamily="34" charset="0"/>
                        </a:rPr>
                        <a:t>Περίληψη στο οπισθόφυλλο</a:t>
                      </a:r>
                    </a:p>
                  </a:txBody>
                  <a:tcPr marL="91445" marR="91445" marT="45693" marB="456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alpha val="50195"/>
                      </a:srgbClr>
                    </a:solidFill>
                  </a:tcPr>
                </a:tc>
                <a:tc>
                  <a:txBody>
                    <a:bodyPr/>
                    <a:lstStyle>
                      <a:lvl1pPr defTabSz="457200">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defTabSz="45720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defTabSz="4572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defTabSz="4572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defTabSz="4572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r>
                        <a:rPr kumimoji="0" lang="el-GR" altLang="el-GR" sz="1600" b="1" i="0" u="none" strike="noStrike" cap="none" normalizeH="0" baseline="0">
                          <a:ln>
                            <a:noFill/>
                          </a:ln>
                          <a:solidFill>
                            <a:schemeClr val="tx1"/>
                          </a:solidFill>
                          <a:effectLst/>
                          <a:latin typeface="Arial" panose="020B0604020202020204" pitchFamily="34" charset="0"/>
                          <a:cs typeface="Arial" panose="020B0604020202020204" pitchFamily="34" charset="0"/>
                        </a:rPr>
                        <a:t>25%</a:t>
                      </a:r>
                    </a:p>
                  </a:txBody>
                  <a:tcPr marL="91445" marR="91445"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alpha val="50195"/>
                      </a:srgbClr>
                    </a:solidFill>
                  </a:tcPr>
                </a:tc>
                <a:tc>
                  <a:txBody>
                    <a:bodyPr/>
                    <a:lstStyle>
                      <a:lvl1pPr defTabSz="457200">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defTabSz="45720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defTabSz="4572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defTabSz="4572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defTabSz="4572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r>
                        <a:rPr kumimoji="0" lang="el-GR" altLang="el-GR"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38%</a:t>
                      </a:r>
                    </a:p>
                  </a:txBody>
                  <a:tcPr marL="91445" marR="91445"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1A1A1"/>
                    </a:solidFill>
                  </a:tcPr>
                </a:tc>
                <a:tc>
                  <a:txBody>
                    <a:bodyPr/>
                    <a:lstStyle>
                      <a:lvl1pPr defTabSz="457200">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defTabSz="45720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defTabSz="4572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defTabSz="4572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defTabSz="4572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r>
                        <a:rPr kumimoji="0" lang="el-GR" altLang="el-GR" sz="1600" b="1" i="0" u="none" strike="noStrike" cap="none" normalizeH="0" baseline="0">
                          <a:ln>
                            <a:noFill/>
                          </a:ln>
                          <a:solidFill>
                            <a:schemeClr val="tx1"/>
                          </a:solidFill>
                          <a:effectLst/>
                          <a:latin typeface="Arial" panose="020B0604020202020204" pitchFamily="34" charset="0"/>
                          <a:cs typeface="Arial" panose="020B0604020202020204" pitchFamily="34" charset="0"/>
                        </a:rPr>
                        <a:t>24%</a:t>
                      </a:r>
                    </a:p>
                  </a:txBody>
                  <a:tcPr marL="91445" marR="91445"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alpha val="50195"/>
                      </a:srgbClr>
                    </a:solidFill>
                  </a:tcPr>
                </a:tc>
                <a:tc>
                  <a:txBody>
                    <a:bodyPr/>
                    <a:lstStyle>
                      <a:lvl1pPr defTabSz="457200">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defTabSz="45720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defTabSz="4572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defTabSz="4572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defTabSz="4572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r>
                        <a:rPr kumimoji="0" lang="el-GR" altLang="el-GR" sz="1600" b="1" i="0" u="none" strike="noStrike" cap="none" normalizeH="0" baseline="0">
                          <a:ln>
                            <a:noFill/>
                          </a:ln>
                          <a:solidFill>
                            <a:schemeClr val="tx1"/>
                          </a:solidFill>
                          <a:effectLst/>
                          <a:latin typeface="Arial" panose="020B0604020202020204" pitchFamily="34" charset="0"/>
                          <a:cs typeface="Arial" panose="020B0604020202020204" pitchFamily="34" charset="0"/>
                        </a:rPr>
                        <a:t>24%</a:t>
                      </a:r>
                    </a:p>
                  </a:txBody>
                  <a:tcPr marL="91445" marR="91445" marT="45693" marB="456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alpha val="50195"/>
                      </a:srgbClr>
                    </a:solidFill>
                  </a:tcPr>
                </a:tc>
                <a:extLst>
                  <a:ext uri="{0D108BD9-81ED-4DB2-BD59-A6C34878D82A}">
                    <a16:rowId xmlns:a16="http://schemas.microsoft.com/office/drawing/2014/main" val="10003"/>
                  </a:ext>
                </a:extLst>
              </a:tr>
              <a:tr h="465176">
                <a:tc>
                  <a:txBody>
                    <a:bodyPr/>
                    <a:lstStyle>
                      <a:lvl1pPr defTabSz="457200">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defTabSz="45720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defTabSz="4572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defTabSz="4572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defTabSz="4572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r>
                        <a:rPr kumimoji="0" lang="el-GR" altLang="el-GR" sz="1400" b="0" i="0" u="none" strike="noStrike" cap="none" normalizeH="0" baseline="0">
                          <a:ln>
                            <a:noFill/>
                          </a:ln>
                          <a:solidFill>
                            <a:schemeClr val="tx1"/>
                          </a:solidFill>
                          <a:effectLst/>
                          <a:latin typeface="Arial" panose="020B0604020202020204" pitchFamily="34" charset="0"/>
                          <a:cs typeface="Arial" panose="020B0604020202020204" pitchFamily="34" charset="0"/>
                        </a:rPr>
                        <a:t>Ο συγγραφέας</a:t>
                      </a:r>
                    </a:p>
                  </a:txBody>
                  <a:tcPr marL="91445" marR="91445" marT="45693" marB="456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defTabSz="45720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defTabSz="4572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defTabSz="4572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defTabSz="4572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r>
                        <a:rPr kumimoji="0" lang="el-GR" altLang="el-GR"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31%</a:t>
                      </a:r>
                    </a:p>
                  </a:txBody>
                  <a:tcPr marL="91445" marR="91445"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lvl1pPr defTabSz="457200">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defTabSz="45720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defTabSz="4572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defTabSz="4572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defTabSz="4572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r>
                        <a:rPr kumimoji="0" lang="el-GR" altLang="el-GR" sz="1600" b="1" i="0" u="none" strike="noStrike" cap="none" normalizeH="0" baseline="0">
                          <a:ln>
                            <a:noFill/>
                          </a:ln>
                          <a:solidFill>
                            <a:schemeClr val="tx1"/>
                          </a:solidFill>
                          <a:effectLst/>
                          <a:latin typeface="Arial" panose="020B0604020202020204" pitchFamily="34" charset="0"/>
                          <a:cs typeface="Arial" panose="020B0604020202020204" pitchFamily="34" charset="0"/>
                        </a:rPr>
                        <a:t>21%</a:t>
                      </a:r>
                    </a:p>
                  </a:txBody>
                  <a:tcPr marL="91445" marR="91445"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defTabSz="45720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defTabSz="4572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defTabSz="4572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defTabSz="4572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r>
                        <a:rPr kumimoji="0" lang="el-GR" altLang="el-GR" sz="1600" b="1" i="0" u="none" strike="noStrike" cap="none" normalizeH="0" baseline="0">
                          <a:ln>
                            <a:noFill/>
                          </a:ln>
                          <a:solidFill>
                            <a:schemeClr val="tx1"/>
                          </a:solidFill>
                          <a:effectLst/>
                          <a:latin typeface="Arial" panose="020B0604020202020204" pitchFamily="34" charset="0"/>
                          <a:cs typeface="Arial" panose="020B0604020202020204" pitchFamily="34" charset="0"/>
                        </a:rPr>
                        <a:t>23%</a:t>
                      </a:r>
                    </a:p>
                  </a:txBody>
                  <a:tcPr marL="91445" marR="91445"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defTabSz="45720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defTabSz="4572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defTabSz="4572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defTabSz="4572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r>
                        <a:rPr kumimoji="0" lang="el-GR" altLang="el-GR" sz="1600" b="1" i="0" u="none" strike="noStrike" cap="none" normalizeH="0" baseline="0">
                          <a:ln>
                            <a:noFill/>
                          </a:ln>
                          <a:solidFill>
                            <a:schemeClr val="tx1"/>
                          </a:solidFill>
                          <a:effectLst/>
                          <a:latin typeface="Arial" panose="020B0604020202020204" pitchFamily="34" charset="0"/>
                          <a:cs typeface="Arial" panose="020B0604020202020204" pitchFamily="34" charset="0"/>
                        </a:rPr>
                        <a:t>21%</a:t>
                      </a:r>
                    </a:p>
                  </a:txBody>
                  <a:tcPr marL="91445" marR="91445" marT="45693" marB="456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65176">
                <a:tc>
                  <a:txBody>
                    <a:bodyPr/>
                    <a:lstStyle>
                      <a:lvl1pPr defTabSz="457200">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defTabSz="45720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defTabSz="4572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defTabSz="4572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defTabSz="4572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r>
                        <a:rPr kumimoji="0" lang="el-GR" altLang="el-GR" sz="1400" b="0" i="0" u="none" strike="noStrike" cap="none" normalizeH="0" baseline="0">
                          <a:ln>
                            <a:noFill/>
                          </a:ln>
                          <a:solidFill>
                            <a:schemeClr val="tx1"/>
                          </a:solidFill>
                          <a:effectLst/>
                          <a:latin typeface="Arial" panose="020B0604020202020204" pitchFamily="34" charset="0"/>
                          <a:cs typeface="Arial" panose="020B0604020202020204" pitchFamily="34" charset="0"/>
                        </a:rPr>
                        <a:t>Κριτικές</a:t>
                      </a:r>
                    </a:p>
                  </a:txBody>
                  <a:tcPr marL="91445" marR="91445" marT="45693" marB="456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defTabSz="45720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defTabSz="4572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defTabSz="4572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defTabSz="4572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r>
                        <a:rPr kumimoji="0" lang="el-GR" altLang="el-GR"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25%</a:t>
                      </a:r>
                    </a:p>
                  </a:txBody>
                  <a:tcPr marL="91445" marR="91445"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lvl1pPr defTabSz="457200">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defTabSz="45720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defTabSz="4572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defTabSz="4572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defTabSz="4572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r>
                        <a:rPr kumimoji="0" lang="el-GR" altLang="el-GR" sz="1600" b="1" i="0" u="none" strike="noStrike" cap="none" normalizeH="0" baseline="0">
                          <a:ln>
                            <a:noFill/>
                          </a:ln>
                          <a:solidFill>
                            <a:schemeClr val="tx1"/>
                          </a:solidFill>
                          <a:effectLst/>
                          <a:latin typeface="Arial" panose="020B0604020202020204" pitchFamily="34" charset="0"/>
                          <a:cs typeface="Arial" panose="020B0604020202020204" pitchFamily="34" charset="0"/>
                        </a:rPr>
                        <a:t>21%</a:t>
                      </a:r>
                    </a:p>
                  </a:txBody>
                  <a:tcPr marL="91445" marR="91445"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defTabSz="45720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defTabSz="4572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defTabSz="4572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defTabSz="4572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r>
                        <a:rPr kumimoji="0" lang="el-GR" altLang="el-GR" sz="1600" b="1" i="0" u="none" strike="noStrike" cap="none" normalizeH="0" baseline="0">
                          <a:ln>
                            <a:noFill/>
                          </a:ln>
                          <a:solidFill>
                            <a:schemeClr val="tx1"/>
                          </a:solidFill>
                          <a:effectLst/>
                          <a:latin typeface="Arial" panose="020B0604020202020204" pitchFamily="34" charset="0"/>
                          <a:cs typeface="Arial" panose="020B0604020202020204" pitchFamily="34" charset="0"/>
                        </a:rPr>
                        <a:t>14%</a:t>
                      </a:r>
                    </a:p>
                  </a:txBody>
                  <a:tcPr marL="91445" marR="91445"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defTabSz="45720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defTabSz="4572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defTabSz="4572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defTabSz="4572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r>
                        <a:rPr kumimoji="0" lang="el-GR" altLang="el-GR" sz="1600" b="1" i="0" u="none" strike="noStrike" cap="none" normalizeH="0" baseline="0">
                          <a:ln>
                            <a:noFill/>
                          </a:ln>
                          <a:solidFill>
                            <a:schemeClr val="tx1"/>
                          </a:solidFill>
                          <a:effectLst/>
                          <a:latin typeface="Arial" panose="020B0604020202020204" pitchFamily="34" charset="0"/>
                          <a:cs typeface="Arial" panose="020B0604020202020204" pitchFamily="34" charset="0"/>
                        </a:rPr>
                        <a:t>9%</a:t>
                      </a:r>
                    </a:p>
                  </a:txBody>
                  <a:tcPr marL="91445" marR="91445" marT="45693" marB="456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63588">
                <a:tc>
                  <a:txBody>
                    <a:bodyPr/>
                    <a:lstStyle>
                      <a:lvl1pPr defTabSz="457200">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defTabSz="45720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defTabSz="4572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defTabSz="4572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defTabSz="4572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r>
                        <a:rPr kumimoji="0" lang="el-GR" altLang="el-GR" sz="1400" b="0" i="0" u="none" strike="noStrike" cap="none" normalizeH="0" baseline="0">
                          <a:ln>
                            <a:noFill/>
                          </a:ln>
                          <a:solidFill>
                            <a:schemeClr val="tx1"/>
                          </a:solidFill>
                          <a:effectLst/>
                          <a:latin typeface="Arial" panose="020B0604020202020204" pitchFamily="34" charset="0"/>
                          <a:cs typeface="Arial" panose="020B0604020202020204" pitchFamily="34" charset="0"/>
                        </a:rPr>
                        <a:t>Η μεγάλη κυκλοφορία</a:t>
                      </a:r>
                    </a:p>
                  </a:txBody>
                  <a:tcPr marL="91445" marR="91445" marT="45693" marB="456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defTabSz="45720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defTabSz="4572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defTabSz="4572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defTabSz="4572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r>
                        <a:rPr kumimoji="0" lang="el-GR" altLang="el-GR" sz="1600" b="1" i="0" u="none" strike="noStrike" cap="none" normalizeH="0" baseline="0">
                          <a:ln>
                            <a:noFill/>
                          </a:ln>
                          <a:solidFill>
                            <a:schemeClr val="tx1"/>
                          </a:solidFill>
                          <a:effectLst/>
                          <a:latin typeface="Arial" panose="020B0604020202020204" pitchFamily="34" charset="0"/>
                          <a:cs typeface="Arial" panose="020B0604020202020204" pitchFamily="34" charset="0"/>
                        </a:rPr>
                        <a:t>12%</a:t>
                      </a:r>
                    </a:p>
                  </a:txBody>
                  <a:tcPr marL="91445" marR="91445"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defTabSz="45720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defTabSz="4572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defTabSz="4572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defTabSz="4572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r>
                        <a:rPr kumimoji="0" lang="el-GR" altLang="el-GR"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14%</a:t>
                      </a:r>
                    </a:p>
                  </a:txBody>
                  <a:tcPr marL="91445" marR="91445"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1A1A1"/>
                    </a:solidFill>
                  </a:tcPr>
                </a:tc>
                <a:tc>
                  <a:txBody>
                    <a:bodyPr/>
                    <a:lstStyle>
                      <a:lvl1pPr defTabSz="457200">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defTabSz="45720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defTabSz="4572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defTabSz="4572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defTabSz="4572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r>
                        <a:rPr kumimoji="0" lang="el-GR" altLang="el-GR" sz="1600" b="1" i="0" u="none" strike="noStrike" cap="none" normalizeH="0" baseline="0">
                          <a:ln>
                            <a:noFill/>
                          </a:ln>
                          <a:solidFill>
                            <a:schemeClr val="tx1"/>
                          </a:solidFill>
                          <a:effectLst/>
                          <a:latin typeface="Arial" panose="020B0604020202020204" pitchFamily="34" charset="0"/>
                          <a:cs typeface="Arial" panose="020B0604020202020204" pitchFamily="34" charset="0"/>
                        </a:rPr>
                        <a:t>11%</a:t>
                      </a:r>
                    </a:p>
                  </a:txBody>
                  <a:tcPr marL="91445" marR="91445"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defTabSz="45720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defTabSz="4572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defTabSz="4572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defTabSz="4572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r>
                        <a:rPr kumimoji="0" lang="el-GR" altLang="el-GR" sz="1600" b="1" i="0" u="none" strike="noStrike" cap="none" normalizeH="0" baseline="0">
                          <a:ln>
                            <a:noFill/>
                          </a:ln>
                          <a:solidFill>
                            <a:schemeClr val="tx1"/>
                          </a:solidFill>
                          <a:effectLst/>
                          <a:latin typeface="Arial" panose="020B0604020202020204" pitchFamily="34" charset="0"/>
                          <a:cs typeface="Arial" panose="020B0604020202020204" pitchFamily="34" charset="0"/>
                        </a:rPr>
                        <a:t>8%</a:t>
                      </a:r>
                    </a:p>
                  </a:txBody>
                  <a:tcPr marL="91445" marR="91445" marT="45693" marB="456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65176">
                <a:tc>
                  <a:txBody>
                    <a:bodyPr/>
                    <a:lstStyle>
                      <a:lvl1pPr defTabSz="457200">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defTabSz="45720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defTabSz="4572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defTabSz="4572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defTabSz="4572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r>
                        <a:rPr kumimoji="0" lang="el-GR" altLang="el-GR" sz="1400" b="0" i="0" u="none" strike="noStrike" cap="none" normalizeH="0" baseline="0">
                          <a:ln>
                            <a:noFill/>
                          </a:ln>
                          <a:solidFill>
                            <a:schemeClr val="tx1"/>
                          </a:solidFill>
                          <a:effectLst/>
                          <a:latin typeface="Arial" panose="020B0604020202020204" pitchFamily="34" charset="0"/>
                          <a:cs typeface="Arial" panose="020B0604020202020204" pitchFamily="34" charset="0"/>
                        </a:rPr>
                        <a:t>Το εξώφυλλο</a:t>
                      </a:r>
                    </a:p>
                  </a:txBody>
                  <a:tcPr marL="91445" marR="91445" marT="45693" marB="456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defTabSz="45720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defTabSz="4572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defTabSz="4572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defTabSz="4572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r>
                        <a:rPr kumimoji="0" lang="el-GR" altLang="el-GR" sz="1600" b="1" i="0" u="none" strike="noStrike" cap="none" normalizeH="0" baseline="0">
                          <a:ln>
                            <a:noFill/>
                          </a:ln>
                          <a:solidFill>
                            <a:schemeClr val="tx1"/>
                          </a:solidFill>
                          <a:effectLst/>
                          <a:latin typeface="Arial" panose="020B0604020202020204" pitchFamily="34" charset="0"/>
                          <a:cs typeface="Arial" panose="020B0604020202020204" pitchFamily="34" charset="0"/>
                        </a:rPr>
                        <a:t>10%</a:t>
                      </a:r>
                    </a:p>
                  </a:txBody>
                  <a:tcPr marL="91445" marR="91445"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defTabSz="45720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defTabSz="4572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defTabSz="4572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defTabSz="4572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r>
                        <a:rPr kumimoji="0" lang="el-GR" altLang="el-GR"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15%</a:t>
                      </a:r>
                    </a:p>
                  </a:txBody>
                  <a:tcPr marL="91445" marR="91445"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1A1A1"/>
                    </a:solidFill>
                  </a:tcPr>
                </a:tc>
                <a:tc>
                  <a:txBody>
                    <a:bodyPr/>
                    <a:lstStyle>
                      <a:lvl1pPr defTabSz="457200">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defTabSz="45720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defTabSz="4572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defTabSz="4572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defTabSz="4572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r>
                        <a:rPr kumimoji="0" lang="el-GR" altLang="el-GR" sz="1600" b="1" i="0" u="none" strike="noStrike" cap="none" normalizeH="0" baseline="0">
                          <a:ln>
                            <a:noFill/>
                          </a:ln>
                          <a:solidFill>
                            <a:schemeClr val="tx1"/>
                          </a:solidFill>
                          <a:effectLst/>
                          <a:latin typeface="Arial" panose="020B0604020202020204" pitchFamily="34" charset="0"/>
                          <a:cs typeface="Arial" panose="020B0604020202020204" pitchFamily="34" charset="0"/>
                        </a:rPr>
                        <a:t>11%</a:t>
                      </a:r>
                    </a:p>
                  </a:txBody>
                  <a:tcPr marL="91445" marR="91445"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defTabSz="45720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defTabSz="4572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defTabSz="4572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defTabSz="4572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r>
                        <a:rPr kumimoji="0" lang="el-GR" altLang="el-GR" sz="1600" b="1" i="0" u="none" strike="noStrike" cap="none" normalizeH="0" baseline="0">
                          <a:ln>
                            <a:noFill/>
                          </a:ln>
                          <a:solidFill>
                            <a:schemeClr val="tx1"/>
                          </a:solidFill>
                          <a:effectLst/>
                          <a:latin typeface="Arial" panose="020B0604020202020204" pitchFamily="34" charset="0"/>
                          <a:cs typeface="Arial" panose="020B0604020202020204" pitchFamily="34" charset="0"/>
                        </a:rPr>
                        <a:t>6%</a:t>
                      </a:r>
                    </a:p>
                  </a:txBody>
                  <a:tcPr marL="91445" marR="91445" marT="45693" marB="456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44536">
                <a:tc>
                  <a:txBody>
                    <a:bodyPr/>
                    <a:lstStyle>
                      <a:lvl1pPr defTabSz="457200">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defTabSz="45720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defTabSz="4572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defTabSz="4572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defTabSz="4572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r>
                        <a:rPr kumimoji="0" lang="el-GR" altLang="el-GR"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Η τιμή</a:t>
                      </a:r>
                    </a:p>
                  </a:txBody>
                  <a:tcPr marL="91445" marR="91445" marT="45693" marB="456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defTabSz="45720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defTabSz="4572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defTabSz="4572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defTabSz="4572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r>
                        <a:rPr kumimoji="0" lang="el-GR" altLang="el-GR" sz="1600" b="1" i="0" u="none" strike="noStrike" cap="none" normalizeH="0" baseline="0">
                          <a:ln>
                            <a:noFill/>
                          </a:ln>
                          <a:solidFill>
                            <a:schemeClr val="tx1"/>
                          </a:solidFill>
                          <a:effectLst/>
                          <a:latin typeface="Arial" panose="020B0604020202020204" pitchFamily="34" charset="0"/>
                          <a:cs typeface="Arial" panose="020B0604020202020204" pitchFamily="34" charset="0"/>
                        </a:rPr>
                        <a:t>11%</a:t>
                      </a:r>
                    </a:p>
                  </a:txBody>
                  <a:tcPr marL="91445" marR="91445"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defTabSz="45720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defTabSz="4572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defTabSz="4572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defTabSz="4572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r>
                        <a:rPr kumimoji="0" lang="el-GR" altLang="el-GR" sz="1600" b="1" i="0" u="none" strike="noStrike" cap="none" normalizeH="0" baseline="0">
                          <a:ln>
                            <a:noFill/>
                          </a:ln>
                          <a:solidFill>
                            <a:schemeClr val="tx1"/>
                          </a:solidFill>
                          <a:effectLst/>
                          <a:latin typeface="Arial" panose="020B0604020202020204" pitchFamily="34" charset="0"/>
                          <a:cs typeface="Arial" panose="020B0604020202020204" pitchFamily="34" charset="0"/>
                        </a:rPr>
                        <a:t>11%</a:t>
                      </a:r>
                    </a:p>
                  </a:txBody>
                  <a:tcPr marL="91445" marR="91445"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defTabSz="45720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defTabSz="4572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defTabSz="4572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defTabSz="4572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r>
                        <a:rPr kumimoji="0" lang="el-GR" altLang="el-GR" sz="1600" b="1" i="0" u="none" strike="noStrike" cap="none" normalizeH="0" baseline="0">
                          <a:ln>
                            <a:noFill/>
                          </a:ln>
                          <a:solidFill>
                            <a:schemeClr val="tx1"/>
                          </a:solidFill>
                          <a:effectLst/>
                          <a:latin typeface="Arial" panose="020B0604020202020204" pitchFamily="34" charset="0"/>
                          <a:cs typeface="Arial" panose="020B0604020202020204" pitchFamily="34" charset="0"/>
                        </a:rPr>
                        <a:t>10%</a:t>
                      </a:r>
                    </a:p>
                  </a:txBody>
                  <a:tcPr marL="91445" marR="91445"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defTabSz="45720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defTabSz="4572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defTabSz="4572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defTabSz="4572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r>
                        <a:rPr kumimoji="0" lang="el-GR" altLang="el-GR" sz="1600" b="1" i="0" u="none" strike="noStrike" cap="none" normalizeH="0" baseline="0">
                          <a:ln>
                            <a:noFill/>
                          </a:ln>
                          <a:solidFill>
                            <a:schemeClr val="tx1"/>
                          </a:solidFill>
                          <a:effectLst/>
                          <a:latin typeface="Arial" panose="020B0604020202020204" pitchFamily="34" charset="0"/>
                          <a:cs typeface="Arial" panose="020B0604020202020204" pitchFamily="34" charset="0"/>
                        </a:rPr>
                        <a:t>6%</a:t>
                      </a:r>
                    </a:p>
                  </a:txBody>
                  <a:tcPr marL="91445" marR="91445" marT="45693" marB="456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35261">
                <a:tc>
                  <a:txBody>
                    <a:bodyPr/>
                    <a:lstStyle>
                      <a:lvl1pPr defTabSz="457200">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defTabSz="45720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defTabSz="4572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defTabSz="4572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defTabSz="4572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r>
                        <a:rPr kumimoji="0" lang="el-GR" altLang="el-GR" sz="1400" b="0" i="0" u="none" strike="noStrike" cap="none" normalizeH="0" baseline="0">
                          <a:ln>
                            <a:noFill/>
                          </a:ln>
                          <a:solidFill>
                            <a:schemeClr val="tx1"/>
                          </a:solidFill>
                          <a:effectLst/>
                          <a:latin typeface="Arial" panose="020B0604020202020204" pitchFamily="34" charset="0"/>
                          <a:cs typeface="Arial" panose="020B0604020202020204" pitchFamily="34" charset="0"/>
                        </a:rPr>
                        <a:t>Ο εκδοτικός οίκος</a:t>
                      </a:r>
                    </a:p>
                  </a:txBody>
                  <a:tcPr marL="91445" marR="91445" marT="45693" marB="456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defTabSz="45720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defTabSz="4572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defTabSz="4572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defTabSz="4572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r>
                        <a:rPr kumimoji="0" lang="el-GR" altLang="el-GR"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7%</a:t>
                      </a:r>
                    </a:p>
                  </a:txBody>
                  <a:tcPr marL="91445" marR="91445"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defTabSz="45720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defTabSz="4572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defTabSz="4572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defTabSz="4572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r>
                        <a:rPr kumimoji="0" lang="el-GR" altLang="el-GR"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16%</a:t>
                      </a:r>
                    </a:p>
                  </a:txBody>
                  <a:tcPr marL="91445" marR="91445"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1A1A1"/>
                    </a:solidFill>
                  </a:tcPr>
                </a:tc>
                <a:tc>
                  <a:txBody>
                    <a:bodyPr/>
                    <a:lstStyle>
                      <a:lvl1pPr defTabSz="457200">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defTabSz="45720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defTabSz="4572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defTabSz="4572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defTabSz="4572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r>
                        <a:rPr kumimoji="0" lang="el-GR" altLang="el-GR" sz="1600" b="1" i="0" u="none" strike="noStrike" cap="none" normalizeH="0" baseline="0">
                          <a:ln>
                            <a:noFill/>
                          </a:ln>
                          <a:solidFill>
                            <a:schemeClr val="tx1"/>
                          </a:solidFill>
                          <a:effectLst/>
                          <a:latin typeface="Arial" panose="020B0604020202020204" pitchFamily="34" charset="0"/>
                          <a:cs typeface="Arial" panose="020B0604020202020204" pitchFamily="34" charset="0"/>
                        </a:rPr>
                        <a:t>6%</a:t>
                      </a:r>
                    </a:p>
                  </a:txBody>
                  <a:tcPr marL="91445" marR="91445"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defTabSz="45720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defTabSz="4572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defTabSz="4572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defTabSz="4572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r>
                        <a:rPr kumimoji="0" lang="el-GR" altLang="el-GR"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6%</a:t>
                      </a:r>
                    </a:p>
                  </a:txBody>
                  <a:tcPr marL="91445" marR="91445" marT="45693" marB="456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92230" name="Text Box 3"/>
          <p:cNvSpPr txBox="1">
            <a:spLocks noChangeArrowheads="1"/>
          </p:cNvSpPr>
          <p:nvPr/>
        </p:nvSpPr>
        <p:spPr bwMode="auto">
          <a:xfrm>
            <a:off x="767557" y="161513"/>
            <a:ext cx="112331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defPPr>
              <a:defRPr lang="en-US"/>
            </a:defPPr>
            <a:lvl1pPr>
              <a:lnSpc>
                <a:spcPct val="110000"/>
              </a:lnSpc>
              <a:spcBef>
                <a:spcPct val="30000"/>
              </a:spcBef>
              <a:buClr>
                <a:schemeClr val="folHlink"/>
              </a:buClr>
              <a:buSzPct val="150000"/>
              <a:buFont typeface="Wingdings" panose="05000000000000000000" pitchFamily="2" charset="2"/>
              <a:buNone/>
              <a:defRPr sz="2000">
                <a:solidFill>
                  <a:schemeClr val="accent2">
                    <a:lumMod val="60000"/>
                    <a:lumOff val="40000"/>
                  </a:schemeClr>
                </a:solidFill>
                <a:latin typeface="Verdana" panose="020B0604030504040204" pitchFamily="34" charset="0"/>
                <a:cs typeface="Arial" panose="020B0604020202020204" pitchFamily="34" charset="0"/>
              </a:defRPr>
            </a:lvl1pPr>
          </a:lstStyle>
          <a:p>
            <a:r>
              <a:rPr lang="el-GR" altLang="el-GR" dirty="0"/>
              <a:t>Συχνότητα ανάγνωσης και κριτήρια επιλογής του τελευταίου βιβλίου που διάβασαν</a:t>
            </a:r>
          </a:p>
        </p:txBody>
      </p:sp>
    </p:spTree>
    <p:extLst>
      <p:ext uri="{BB962C8B-B14F-4D97-AF65-F5344CB8AC3E}">
        <p14:creationId xmlns:p14="http://schemas.microsoft.com/office/powerpoint/2010/main" val="7012808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49010" name="Group 82">
            <a:extLst>
              <a:ext uri="{FF2B5EF4-FFF2-40B4-BE49-F238E27FC236}">
                <a16:creationId xmlns:a16="http://schemas.microsoft.com/office/drawing/2014/main" id="{CB2229E5-B389-488A-9E57-36C39207D89D}"/>
              </a:ext>
            </a:extLst>
          </p:cNvPr>
          <p:cNvGraphicFramePr>
            <a:graphicFrameLocks noGrp="1"/>
          </p:cNvGraphicFramePr>
          <p:nvPr>
            <p:ph/>
            <p:extLst>
              <p:ext uri="{D42A27DB-BD31-4B8C-83A1-F6EECF244321}">
                <p14:modId xmlns:p14="http://schemas.microsoft.com/office/powerpoint/2010/main" val="1187327624"/>
              </p:ext>
            </p:extLst>
          </p:nvPr>
        </p:nvGraphicFramePr>
        <p:xfrm>
          <a:off x="840583" y="1347788"/>
          <a:ext cx="10498138" cy="4602163"/>
        </p:xfrm>
        <a:graphic>
          <a:graphicData uri="http://schemas.openxmlformats.org/drawingml/2006/table">
            <a:tbl>
              <a:tblPr/>
              <a:tblGrid>
                <a:gridCol w="3438679">
                  <a:extLst>
                    <a:ext uri="{9D8B030D-6E8A-4147-A177-3AD203B41FA5}">
                      <a16:colId xmlns:a16="http://schemas.microsoft.com/office/drawing/2014/main" val="20000"/>
                    </a:ext>
                  </a:extLst>
                </a:gridCol>
                <a:gridCol w="1462820">
                  <a:extLst>
                    <a:ext uri="{9D8B030D-6E8A-4147-A177-3AD203B41FA5}">
                      <a16:colId xmlns:a16="http://schemas.microsoft.com/office/drawing/2014/main" val="20002"/>
                    </a:ext>
                  </a:extLst>
                </a:gridCol>
                <a:gridCol w="1722876">
                  <a:extLst>
                    <a:ext uri="{9D8B030D-6E8A-4147-A177-3AD203B41FA5}">
                      <a16:colId xmlns:a16="http://schemas.microsoft.com/office/drawing/2014/main" val="20003"/>
                    </a:ext>
                  </a:extLst>
                </a:gridCol>
                <a:gridCol w="1634385">
                  <a:extLst>
                    <a:ext uri="{9D8B030D-6E8A-4147-A177-3AD203B41FA5}">
                      <a16:colId xmlns:a16="http://schemas.microsoft.com/office/drawing/2014/main" val="20004"/>
                    </a:ext>
                  </a:extLst>
                </a:gridCol>
                <a:gridCol w="2239378">
                  <a:extLst>
                    <a:ext uri="{9D8B030D-6E8A-4147-A177-3AD203B41FA5}">
                      <a16:colId xmlns:a16="http://schemas.microsoft.com/office/drawing/2014/main" val="20005"/>
                    </a:ext>
                  </a:extLst>
                </a:gridCol>
              </a:tblGrid>
              <a:tr h="701033">
                <a:tc>
                  <a:txBody>
                    <a:bodyPr/>
                    <a:lstStyle>
                      <a:lvl1pPr defTabSz="457200">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defTabSz="45720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defTabSz="4572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defTabSz="4572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defTabSz="4572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endParaRPr kumimoji="0" lang="el-GR" altLang="el-GR" sz="2400"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txBody>
                  <a:tcPr marL="91452" marR="91452" marT="45693" marB="456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defTabSz="457200">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defTabSz="45720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defTabSz="4572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defTabSz="4572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defTabSz="4572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r>
                        <a:rPr kumimoji="0" lang="el-GR" altLang="el-GR" sz="20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Συχνοί </a:t>
                      </a:r>
                      <a:r>
                        <a:rPr kumimoji="0" lang="en-US" altLang="el-GR" sz="20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 </a:t>
                      </a:r>
                      <a:r>
                        <a:rPr kumimoji="0" lang="el-GR" altLang="el-GR" sz="11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a:t>
                      </a:r>
                      <a:r>
                        <a:rPr kumimoji="0" lang="en-US" altLang="el-GR" sz="11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n=175)</a:t>
                      </a:r>
                      <a:endParaRPr kumimoji="0" lang="el-GR" altLang="el-GR" sz="20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txBody>
                  <a:tcPr marL="91439" marR="91439"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lvl1pPr defTabSz="457200">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defTabSz="45720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defTabSz="4572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defTabSz="4572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defTabSz="4572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r>
                        <a:rPr kumimoji="0" lang="el-GR" altLang="el-GR" sz="20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Μέτριοι</a:t>
                      </a:r>
                      <a:endParaRPr kumimoji="0" lang="en-US" altLang="el-GR" sz="20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r>
                        <a:rPr kumimoji="0" lang="el-GR" altLang="el-GR" sz="11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a:t>
                      </a:r>
                      <a:r>
                        <a:rPr kumimoji="0" lang="en-US" altLang="el-GR" sz="11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n=161)</a:t>
                      </a:r>
                      <a:endParaRPr kumimoji="0" lang="el-GR" altLang="el-GR" sz="11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txBody>
                  <a:tcPr marL="91439" marR="91439"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A29E"/>
                    </a:solidFill>
                  </a:tcPr>
                </a:tc>
                <a:tc>
                  <a:txBody>
                    <a:bodyPr/>
                    <a:lstStyle>
                      <a:lvl1pPr defTabSz="457200">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defTabSz="45720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defTabSz="4572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defTabSz="4572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defTabSz="4572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r>
                        <a:rPr kumimoji="0" lang="el-GR" altLang="el-GR" sz="20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Αραιοί</a:t>
                      </a:r>
                      <a:endParaRPr kumimoji="0" lang="en-US" altLang="el-GR" sz="20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r>
                        <a:rPr kumimoji="0" lang="el-GR" altLang="el-GR" sz="11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a:t>
                      </a:r>
                      <a:r>
                        <a:rPr kumimoji="0" lang="en-US" altLang="el-GR" sz="11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n=174)</a:t>
                      </a:r>
                      <a:endParaRPr kumimoji="0" lang="el-GR" altLang="el-GR" sz="11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txBody>
                  <a:tcPr marL="91439" marR="91439"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lvl1pPr defTabSz="457200">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defTabSz="45720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defTabSz="4572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defTabSz="4572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defTabSz="4572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r>
                        <a:rPr kumimoji="0" lang="el-GR" altLang="el-GR" sz="20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Περιστασιακοί </a:t>
                      </a:r>
                    </a:p>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r>
                        <a:rPr kumimoji="0" lang="el-GR" altLang="el-GR" sz="11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a:t>
                      </a:r>
                      <a:r>
                        <a:rPr kumimoji="0" lang="en-US" altLang="el-GR" sz="11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n=213)</a:t>
                      </a:r>
                      <a:endParaRPr kumimoji="0" lang="el-GR" altLang="el-GR" sz="20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txBody>
                  <a:tcPr marL="91439" marR="91439" marT="45693" marB="456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0"/>
                  </a:ext>
                </a:extLst>
              </a:tr>
              <a:tr h="465177">
                <a:tc>
                  <a:txBody>
                    <a:bodyPr/>
                    <a:lstStyle/>
                    <a:p>
                      <a:pPr algn="l" fontAlgn="b"/>
                      <a:r>
                        <a:rPr lang="en-US" sz="1400" b="0" i="0" u="none" strike="noStrike" dirty="0">
                          <a:solidFill>
                            <a:schemeClr val="tx1"/>
                          </a:solidFill>
                          <a:effectLst/>
                          <a:latin typeface="Arial" panose="020B0604020202020204" pitchFamily="34" charset="0"/>
                        </a:rPr>
                        <a:t>K</a:t>
                      </a:r>
                      <a:r>
                        <a:rPr lang="el-GR" sz="1400" b="0" i="0" u="none" strike="noStrike" dirty="0" err="1">
                          <a:solidFill>
                            <a:schemeClr val="tx1"/>
                          </a:solidFill>
                          <a:effectLst/>
                          <a:latin typeface="Arial" panose="020B0604020202020204" pitchFamily="34" charset="0"/>
                        </a:rPr>
                        <a:t>αταστήματα</a:t>
                      </a:r>
                      <a:r>
                        <a:rPr lang="el-GR" sz="1400" b="0" i="0" u="none" strike="noStrike" dirty="0">
                          <a:solidFill>
                            <a:schemeClr val="tx1"/>
                          </a:solidFill>
                          <a:effectLst/>
                          <a:latin typeface="Arial" panose="020B0604020202020204" pitchFamily="34" charset="0"/>
                        </a:rPr>
                        <a:t> μεγάλων κεντρικών βιβλιοπωλείων</a:t>
                      </a:r>
                    </a:p>
                  </a:txBody>
                  <a:tcPr marL="6351" marR="6351" marT="6350" marB="0"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alpha val="50195"/>
                      </a:srgbClr>
                    </a:solidFill>
                  </a:tcPr>
                </a:tc>
                <a:tc>
                  <a:txBody>
                    <a:bodyPr/>
                    <a:lstStyle/>
                    <a:p>
                      <a:pPr algn="l" fontAlgn="b"/>
                      <a:r>
                        <a:rPr lang="el-GR" sz="1600" b="1" i="0" u="none" strike="noStrike" kern="1200" dirty="0">
                          <a:solidFill>
                            <a:schemeClr val="tx1"/>
                          </a:solidFill>
                          <a:effectLst/>
                          <a:latin typeface="Arial" panose="020B0604020202020204" pitchFamily="34" charset="0"/>
                          <a:ea typeface="+mn-ea"/>
                          <a:cs typeface="+mn-cs"/>
                        </a:rPr>
                        <a:t>60%</a:t>
                      </a:r>
                    </a:p>
                  </a:txBody>
                  <a:tcPr marL="6351" marR="6351"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algn="l" fontAlgn="b"/>
                      <a:r>
                        <a:rPr lang="el-GR" sz="1600" b="1" i="0" u="none" strike="noStrike" kern="1200">
                          <a:solidFill>
                            <a:schemeClr val="tx1"/>
                          </a:solidFill>
                          <a:effectLst/>
                          <a:latin typeface="Arial" panose="020B0604020202020204" pitchFamily="34" charset="0"/>
                          <a:ea typeface="+mn-ea"/>
                          <a:cs typeface="+mn-cs"/>
                        </a:rPr>
                        <a:t>52%</a:t>
                      </a:r>
                    </a:p>
                  </a:txBody>
                  <a:tcPr marL="6351" marR="6351"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alpha val="50195"/>
                      </a:srgbClr>
                    </a:solidFill>
                  </a:tcPr>
                </a:tc>
                <a:tc>
                  <a:txBody>
                    <a:bodyPr/>
                    <a:lstStyle/>
                    <a:p>
                      <a:pPr algn="l" fontAlgn="b"/>
                      <a:r>
                        <a:rPr lang="el-GR" sz="1600" b="1" i="0" u="none" strike="noStrike" kern="1200" dirty="0">
                          <a:solidFill>
                            <a:schemeClr val="tx1"/>
                          </a:solidFill>
                          <a:effectLst/>
                          <a:latin typeface="Arial" panose="020B0604020202020204" pitchFamily="34" charset="0"/>
                          <a:ea typeface="+mn-ea"/>
                          <a:cs typeface="+mn-cs"/>
                        </a:rPr>
                        <a:t>51%</a:t>
                      </a:r>
                    </a:p>
                  </a:txBody>
                  <a:tcPr marL="6351" marR="6351"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alpha val="50195"/>
                      </a:srgbClr>
                    </a:solidFill>
                  </a:tcPr>
                </a:tc>
                <a:tc>
                  <a:txBody>
                    <a:bodyPr/>
                    <a:lstStyle/>
                    <a:p>
                      <a:pPr algn="l" fontAlgn="b"/>
                      <a:r>
                        <a:rPr lang="el-GR" sz="1600" b="1" i="0" u="none" strike="noStrike" kern="1200">
                          <a:solidFill>
                            <a:schemeClr val="tx1"/>
                          </a:solidFill>
                          <a:effectLst/>
                          <a:latin typeface="Arial" panose="020B0604020202020204" pitchFamily="34" charset="0"/>
                          <a:ea typeface="+mn-ea"/>
                          <a:cs typeface="+mn-cs"/>
                        </a:rPr>
                        <a:t>48%</a:t>
                      </a:r>
                    </a:p>
                  </a:txBody>
                  <a:tcPr marL="6351" marR="6351" marT="6350"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alpha val="50195"/>
                      </a:srgbClr>
                    </a:solidFill>
                  </a:tcPr>
                </a:tc>
                <a:extLst>
                  <a:ext uri="{0D108BD9-81ED-4DB2-BD59-A6C34878D82A}">
                    <a16:rowId xmlns:a16="http://schemas.microsoft.com/office/drawing/2014/main" val="10001"/>
                  </a:ext>
                </a:extLst>
              </a:tr>
              <a:tr h="646479">
                <a:tc>
                  <a:txBody>
                    <a:bodyPr/>
                    <a:lstStyle/>
                    <a:p>
                      <a:pPr algn="l" fontAlgn="b"/>
                      <a:r>
                        <a:rPr lang="el-GR" sz="1400" b="0" i="0" u="none" strike="noStrike" dirty="0">
                          <a:solidFill>
                            <a:schemeClr val="tx1"/>
                          </a:solidFill>
                          <a:effectLst/>
                          <a:latin typeface="Arial" panose="020B0604020202020204" pitchFamily="34" charset="0"/>
                        </a:rPr>
                        <a:t>Καταστήματα μικρότερων/συνοικιακών βιβλιοπωλείων</a:t>
                      </a:r>
                    </a:p>
                  </a:txBody>
                  <a:tcPr marL="6351" marR="6351" marT="6350" marB="0"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alpha val="50195"/>
                      </a:srgbClr>
                    </a:solidFill>
                  </a:tcPr>
                </a:tc>
                <a:tc>
                  <a:txBody>
                    <a:bodyPr/>
                    <a:lstStyle/>
                    <a:p>
                      <a:pPr algn="l" fontAlgn="b"/>
                      <a:r>
                        <a:rPr lang="el-GR" sz="1600" b="1" i="0" u="none" strike="noStrike" kern="1200" dirty="0">
                          <a:solidFill>
                            <a:schemeClr val="tx1"/>
                          </a:solidFill>
                          <a:effectLst/>
                          <a:latin typeface="Arial" panose="020B0604020202020204" pitchFamily="34" charset="0"/>
                          <a:ea typeface="+mn-ea"/>
                          <a:cs typeface="+mn-cs"/>
                        </a:rPr>
                        <a:t>55%</a:t>
                      </a:r>
                    </a:p>
                  </a:txBody>
                  <a:tcPr marL="6351" marR="6351"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algn="l" fontAlgn="b"/>
                      <a:r>
                        <a:rPr lang="el-GR" sz="1600" b="1" i="0" u="none" strike="noStrike" kern="1200" dirty="0">
                          <a:solidFill>
                            <a:schemeClr val="tx1"/>
                          </a:solidFill>
                          <a:effectLst/>
                          <a:latin typeface="Arial" panose="020B0604020202020204" pitchFamily="34" charset="0"/>
                          <a:ea typeface="+mn-ea"/>
                          <a:cs typeface="+mn-cs"/>
                        </a:rPr>
                        <a:t>50%</a:t>
                      </a:r>
                    </a:p>
                  </a:txBody>
                  <a:tcPr marL="6351" marR="6351"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alpha val="50195"/>
                      </a:srgbClr>
                    </a:solidFill>
                  </a:tcPr>
                </a:tc>
                <a:tc>
                  <a:txBody>
                    <a:bodyPr/>
                    <a:lstStyle/>
                    <a:p>
                      <a:pPr algn="l" fontAlgn="b"/>
                      <a:r>
                        <a:rPr lang="el-GR" sz="1600" b="1" i="0" u="none" strike="noStrike" kern="1200" dirty="0">
                          <a:solidFill>
                            <a:schemeClr val="tx1"/>
                          </a:solidFill>
                          <a:effectLst/>
                          <a:latin typeface="Arial" panose="020B0604020202020204" pitchFamily="34" charset="0"/>
                          <a:ea typeface="+mn-ea"/>
                          <a:cs typeface="+mn-cs"/>
                        </a:rPr>
                        <a:t>60%</a:t>
                      </a:r>
                    </a:p>
                  </a:txBody>
                  <a:tcPr marL="6351" marR="6351"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alpha val="50195"/>
                      </a:srgbClr>
                    </a:solidFill>
                  </a:tcPr>
                </a:tc>
                <a:tc>
                  <a:txBody>
                    <a:bodyPr/>
                    <a:lstStyle/>
                    <a:p>
                      <a:pPr algn="l" fontAlgn="b"/>
                      <a:r>
                        <a:rPr lang="el-GR" sz="1600" b="1" i="0" u="none" strike="noStrike" kern="1200">
                          <a:solidFill>
                            <a:schemeClr val="tx1"/>
                          </a:solidFill>
                          <a:effectLst/>
                          <a:latin typeface="Arial" panose="020B0604020202020204" pitchFamily="34" charset="0"/>
                          <a:ea typeface="+mn-ea"/>
                          <a:cs typeface="+mn-cs"/>
                        </a:rPr>
                        <a:t>37%</a:t>
                      </a:r>
                    </a:p>
                  </a:txBody>
                  <a:tcPr marL="6351" marR="6351" marT="6350"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alpha val="50195"/>
                      </a:srgbClr>
                    </a:solidFill>
                  </a:tcPr>
                </a:tc>
                <a:extLst>
                  <a:ext uri="{0D108BD9-81ED-4DB2-BD59-A6C34878D82A}">
                    <a16:rowId xmlns:a16="http://schemas.microsoft.com/office/drawing/2014/main" val="10002"/>
                  </a:ext>
                </a:extLst>
              </a:tr>
              <a:tr h="465177">
                <a:tc>
                  <a:txBody>
                    <a:bodyPr/>
                    <a:lstStyle/>
                    <a:p>
                      <a:pPr algn="l" fontAlgn="b"/>
                      <a:r>
                        <a:rPr lang="el-GR" sz="1400" b="0" i="0" u="none" strike="noStrike" dirty="0">
                          <a:solidFill>
                            <a:schemeClr val="tx1"/>
                          </a:solidFill>
                          <a:effectLst/>
                          <a:latin typeface="Arial" panose="020B0604020202020204" pitchFamily="34" charset="0"/>
                        </a:rPr>
                        <a:t>Τα δανείζομαι από άλλους</a:t>
                      </a:r>
                    </a:p>
                  </a:txBody>
                  <a:tcPr marL="6351" marR="6351" marT="6350" marB="0"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alpha val="50195"/>
                      </a:srgbClr>
                    </a:solidFill>
                  </a:tcPr>
                </a:tc>
                <a:tc>
                  <a:txBody>
                    <a:bodyPr/>
                    <a:lstStyle/>
                    <a:p>
                      <a:pPr algn="l" fontAlgn="b"/>
                      <a:r>
                        <a:rPr lang="el-GR" sz="1600" b="1" i="0" u="none" strike="noStrike" kern="1200" dirty="0">
                          <a:solidFill>
                            <a:schemeClr val="tx1"/>
                          </a:solidFill>
                          <a:effectLst/>
                          <a:latin typeface="Arial" panose="020B0604020202020204" pitchFamily="34" charset="0"/>
                          <a:ea typeface="+mn-ea"/>
                          <a:cs typeface="+mn-cs"/>
                        </a:rPr>
                        <a:t>36%</a:t>
                      </a:r>
                    </a:p>
                  </a:txBody>
                  <a:tcPr marL="6351" marR="6351"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algn="l" fontAlgn="b"/>
                      <a:r>
                        <a:rPr lang="el-GR" sz="1600" b="1" i="0" u="none" strike="noStrike" kern="1200" dirty="0">
                          <a:solidFill>
                            <a:schemeClr val="tx1"/>
                          </a:solidFill>
                          <a:effectLst/>
                          <a:latin typeface="Arial" panose="020B0604020202020204" pitchFamily="34" charset="0"/>
                          <a:ea typeface="+mn-ea"/>
                          <a:cs typeface="+mn-cs"/>
                        </a:rPr>
                        <a:t>33%</a:t>
                      </a:r>
                    </a:p>
                  </a:txBody>
                  <a:tcPr marL="6351" marR="6351"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alpha val="50195"/>
                      </a:srgbClr>
                    </a:solidFill>
                  </a:tcPr>
                </a:tc>
                <a:tc>
                  <a:txBody>
                    <a:bodyPr/>
                    <a:lstStyle/>
                    <a:p>
                      <a:pPr algn="l" fontAlgn="b"/>
                      <a:r>
                        <a:rPr lang="el-GR" sz="1600" b="1" i="0" u="none" strike="noStrike" kern="1200" dirty="0">
                          <a:solidFill>
                            <a:schemeClr val="tx1"/>
                          </a:solidFill>
                          <a:effectLst/>
                          <a:latin typeface="Arial" panose="020B0604020202020204" pitchFamily="34" charset="0"/>
                          <a:ea typeface="+mn-ea"/>
                          <a:cs typeface="+mn-cs"/>
                        </a:rPr>
                        <a:t>30%</a:t>
                      </a:r>
                    </a:p>
                  </a:txBody>
                  <a:tcPr marL="6351" marR="6351"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alpha val="50195"/>
                      </a:srgbClr>
                    </a:solidFill>
                  </a:tcPr>
                </a:tc>
                <a:tc>
                  <a:txBody>
                    <a:bodyPr/>
                    <a:lstStyle/>
                    <a:p>
                      <a:pPr algn="l" fontAlgn="b"/>
                      <a:r>
                        <a:rPr lang="el-GR" sz="1600" b="1" i="0" u="none" strike="noStrike" kern="1200">
                          <a:solidFill>
                            <a:schemeClr val="tx1"/>
                          </a:solidFill>
                          <a:effectLst/>
                          <a:latin typeface="Arial" panose="020B0604020202020204" pitchFamily="34" charset="0"/>
                          <a:ea typeface="+mn-ea"/>
                          <a:cs typeface="+mn-cs"/>
                        </a:rPr>
                        <a:t>24%</a:t>
                      </a:r>
                    </a:p>
                  </a:txBody>
                  <a:tcPr marL="6351" marR="6351" marT="6350"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alpha val="50195"/>
                      </a:srgbClr>
                    </a:solidFill>
                  </a:tcPr>
                </a:tc>
                <a:extLst>
                  <a:ext uri="{0D108BD9-81ED-4DB2-BD59-A6C34878D82A}">
                    <a16:rowId xmlns:a16="http://schemas.microsoft.com/office/drawing/2014/main" val="10003"/>
                  </a:ext>
                </a:extLst>
              </a:tr>
              <a:tr h="463589">
                <a:tc>
                  <a:txBody>
                    <a:bodyPr/>
                    <a:lstStyle/>
                    <a:p>
                      <a:pPr algn="l" fontAlgn="b"/>
                      <a:r>
                        <a:rPr lang="el-GR" sz="1400" b="0" i="0" u="none" strike="noStrike" dirty="0">
                          <a:solidFill>
                            <a:schemeClr val="tx1"/>
                          </a:solidFill>
                          <a:effectLst/>
                          <a:latin typeface="Arial" panose="020B0604020202020204" pitchFamily="34" charset="0"/>
                        </a:rPr>
                        <a:t>Μου τα κάνουν δώρο</a:t>
                      </a:r>
                    </a:p>
                  </a:txBody>
                  <a:tcPr marL="6351" marR="6351" marT="6350" marB="0"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alpha val="50195"/>
                      </a:srgbClr>
                    </a:solidFill>
                  </a:tcPr>
                </a:tc>
                <a:tc>
                  <a:txBody>
                    <a:bodyPr/>
                    <a:lstStyle/>
                    <a:p>
                      <a:pPr algn="l" fontAlgn="b"/>
                      <a:r>
                        <a:rPr lang="el-GR" sz="1600" b="1" i="0" u="none" strike="noStrike" kern="1200" dirty="0">
                          <a:solidFill>
                            <a:schemeClr val="tx1"/>
                          </a:solidFill>
                          <a:effectLst/>
                          <a:latin typeface="Arial" panose="020B0604020202020204" pitchFamily="34" charset="0"/>
                          <a:ea typeface="+mn-ea"/>
                          <a:cs typeface="+mn-cs"/>
                        </a:rPr>
                        <a:t>33%</a:t>
                      </a:r>
                    </a:p>
                  </a:txBody>
                  <a:tcPr marL="6351" marR="6351"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algn="l" fontAlgn="b"/>
                      <a:r>
                        <a:rPr lang="el-GR" sz="1600" b="1" i="0" u="none" strike="noStrike" kern="1200" dirty="0">
                          <a:solidFill>
                            <a:schemeClr val="tx1"/>
                          </a:solidFill>
                          <a:effectLst/>
                          <a:latin typeface="Arial" panose="020B0604020202020204" pitchFamily="34" charset="0"/>
                          <a:ea typeface="+mn-ea"/>
                          <a:cs typeface="+mn-cs"/>
                        </a:rPr>
                        <a:t>25%</a:t>
                      </a:r>
                    </a:p>
                  </a:txBody>
                  <a:tcPr marL="6351" marR="6351"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alpha val="50195"/>
                      </a:srgbClr>
                    </a:solidFill>
                  </a:tcPr>
                </a:tc>
                <a:tc>
                  <a:txBody>
                    <a:bodyPr/>
                    <a:lstStyle/>
                    <a:p>
                      <a:pPr algn="l" fontAlgn="b"/>
                      <a:r>
                        <a:rPr lang="el-GR" sz="1600" b="1" i="0" u="none" strike="noStrike" kern="1200" dirty="0">
                          <a:solidFill>
                            <a:schemeClr val="tx1"/>
                          </a:solidFill>
                          <a:effectLst/>
                          <a:latin typeface="Arial" panose="020B0604020202020204" pitchFamily="34" charset="0"/>
                          <a:ea typeface="+mn-ea"/>
                          <a:cs typeface="+mn-cs"/>
                        </a:rPr>
                        <a:t>27%</a:t>
                      </a:r>
                    </a:p>
                  </a:txBody>
                  <a:tcPr marL="6351" marR="6351"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alpha val="50195"/>
                      </a:srgbClr>
                    </a:solidFill>
                  </a:tcPr>
                </a:tc>
                <a:tc>
                  <a:txBody>
                    <a:bodyPr/>
                    <a:lstStyle/>
                    <a:p>
                      <a:pPr algn="l" fontAlgn="b"/>
                      <a:r>
                        <a:rPr lang="el-GR" sz="1600" b="1" i="0" u="none" strike="noStrike" kern="1200" dirty="0">
                          <a:solidFill>
                            <a:schemeClr val="tx1"/>
                          </a:solidFill>
                          <a:effectLst/>
                          <a:latin typeface="Arial" panose="020B0604020202020204" pitchFamily="34" charset="0"/>
                          <a:ea typeface="+mn-ea"/>
                          <a:cs typeface="+mn-cs"/>
                        </a:rPr>
                        <a:t>22%</a:t>
                      </a:r>
                    </a:p>
                  </a:txBody>
                  <a:tcPr marL="6351" marR="6351" marT="6350"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alpha val="50195"/>
                      </a:srgbClr>
                    </a:solidFill>
                  </a:tcPr>
                </a:tc>
                <a:extLst>
                  <a:ext uri="{0D108BD9-81ED-4DB2-BD59-A6C34878D82A}">
                    <a16:rowId xmlns:a16="http://schemas.microsoft.com/office/drawing/2014/main" val="10004"/>
                  </a:ext>
                </a:extLst>
              </a:tr>
              <a:tr h="465177">
                <a:tc>
                  <a:txBody>
                    <a:bodyPr/>
                    <a:lstStyle/>
                    <a:p>
                      <a:pPr algn="l" fontAlgn="b"/>
                      <a:r>
                        <a:rPr lang="el-GR" sz="1400" b="0" i="0" u="none" strike="noStrike" dirty="0">
                          <a:solidFill>
                            <a:schemeClr val="tx1"/>
                          </a:solidFill>
                          <a:effectLst/>
                          <a:latin typeface="Arial" panose="020B0604020202020204" pitchFamily="34" charset="0"/>
                        </a:rPr>
                        <a:t>Αγορά από το </a:t>
                      </a:r>
                      <a:r>
                        <a:rPr lang="en-US" sz="1400" b="0" i="0" u="none" strike="noStrike" dirty="0">
                          <a:solidFill>
                            <a:schemeClr val="tx1"/>
                          </a:solidFill>
                          <a:effectLst/>
                          <a:latin typeface="Arial" panose="020B0604020202020204" pitchFamily="34" charset="0"/>
                        </a:rPr>
                        <a:t>internet</a:t>
                      </a:r>
                    </a:p>
                  </a:txBody>
                  <a:tcPr marL="6351" marR="6351" marT="6350" marB="0"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l-GR" sz="1600" b="1" i="0" u="none" strike="noStrike" kern="1200" dirty="0">
                          <a:solidFill>
                            <a:schemeClr val="tx1"/>
                          </a:solidFill>
                          <a:effectLst/>
                          <a:latin typeface="Arial" panose="020B0604020202020204" pitchFamily="34" charset="0"/>
                          <a:ea typeface="+mn-ea"/>
                          <a:cs typeface="+mn-cs"/>
                        </a:rPr>
                        <a:t>23%</a:t>
                      </a:r>
                    </a:p>
                  </a:txBody>
                  <a:tcPr marL="6351" marR="6351"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algn="l" fontAlgn="b"/>
                      <a:r>
                        <a:rPr lang="el-GR" sz="1600" b="1" i="0" u="none" strike="noStrike" kern="1200" dirty="0">
                          <a:solidFill>
                            <a:schemeClr val="tx1"/>
                          </a:solidFill>
                          <a:effectLst/>
                          <a:latin typeface="Arial" panose="020B0604020202020204" pitchFamily="34" charset="0"/>
                          <a:ea typeface="+mn-ea"/>
                          <a:cs typeface="+mn-cs"/>
                        </a:rPr>
                        <a:t>15%</a:t>
                      </a:r>
                    </a:p>
                  </a:txBody>
                  <a:tcPr marL="6351" marR="6351"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l-GR" sz="1600" b="1" i="0" u="none" strike="noStrike" kern="1200" dirty="0">
                          <a:solidFill>
                            <a:schemeClr val="tx1"/>
                          </a:solidFill>
                          <a:effectLst/>
                          <a:latin typeface="Arial" panose="020B0604020202020204" pitchFamily="34" charset="0"/>
                          <a:ea typeface="+mn-ea"/>
                          <a:cs typeface="+mn-cs"/>
                        </a:rPr>
                        <a:t>14%</a:t>
                      </a:r>
                    </a:p>
                  </a:txBody>
                  <a:tcPr marL="6351" marR="6351"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l-GR" sz="1600" b="1" i="0" u="none" strike="noStrike" kern="1200" dirty="0">
                          <a:solidFill>
                            <a:schemeClr val="tx1"/>
                          </a:solidFill>
                          <a:effectLst/>
                          <a:latin typeface="Arial" panose="020B0604020202020204" pitchFamily="34" charset="0"/>
                          <a:ea typeface="+mn-ea"/>
                          <a:cs typeface="+mn-cs"/>
                        </a:rPr>
                        <a:t>10%</a:t>
                      </a:r>
                    </a:p>
                  </a:txBody>
                  <a:tcPr marL="6351" marR="6351" marT="6350"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65177">
                <a:tc>
                  <a:txBody>
                    <a:bodyPr/>
                    <a:lstStyle/>
                    <a:p>
                      <a:pPr algn="l" fontAlgn="b"/>
                      <a:r>
                        <a:rPr lang="el-GR" sz="1400" b="0" i="0" u="none" strike="noStrike" dirty="0">
                          <a:solidFill>
                            <a:schemeClr val="tx1"/>
                          </a:solidFill>
                          <a:effectLst/>
                          <a:latin typeface="Arial" panose="020B0604020202020204" pitchFamily="34" charset="0"/>
                        </a:rPr>
                        <a:t>Εκθέσεις βιβλίων</a:t>
                      </a:r>
                    </a:p>
                  </a:txBody>
                  <a:tcPr marL="6351" marR="6351" marT="6350" marB="0"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l-GR" sz="1600" b="1" i="0" u="none" strike="noStrike" kern="1200" dirty="0">
                          <a:solidFill>
                            <a:schemeClr val="tx1"/>
                          </a:solidFill>
                          <a:effectLst/>
                          <a:latin typeface="Arial" panose="020B0604020202020204" pitchFamily="34" charset="0"/>
                          <a:ea typeface="+mn-ea"/>
                          <a:cs typeface="+mn-cs"/>
                        </a:rPr>
                        <a:t>15%</a:t>
                      </a:r>
                    </a:p>
                  </a:txBody>
                  <a:tcPr marL="6351" marR="6351"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algn="l" fontAlgn="b"/>
                      <a:r>
                        <a:rPr lang="el-GR" sz="1600" b="1" i="0" u="none" strike="noStrike" kern="1200" dirty="0">
                          <a:solidFill>
                            <a:schemeClr val="tx1"/>
                          </a:solidFill>
                          <a:effectLst/>
                          <a:latin typeface="Arial" panose="020B0604020202020204" pitchFamily="34" charset="0"/>
                          <a:ea typeface="+mn-ea"/>
                          <a:cs typeface="+mn-cs"/>
                        </a:rPr>
                        <a:t>6%</a:t>
                      </a:r>
                    </a:p>
                  </a:txBody>
                  <a:tcPr marL="6351" marR="6351"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l-GR" sz="1600" b="1" i="0" u="none" strike="noStrike" kern="1200" dirty="0">
                          <a:solidFill>
                            <a:schemeClr val="tx1"/>
                          </a:solidFill>
                          <a:effectLst/>
                          <a:latin typeface="Arial" panose="020B0604020202020204" pitchFamily="34" charset="0"/>
                          <a:ea typeface="+mn-ea"/>
                          <a:cs typeface="+mn-cs"/>
                        </a:rPr>
                        <a:t>11%</a:t>
                      </a:r>
                    </a:p>
                  </a:txBody>
                  <a:tcPr marL="6351" marR="6351"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l-GR" sz="1600" b="1" i="0" u="none" strike="noStrike" kern="1200" dirty="0">
                          <a:solidFill>
                            <a:schemeClr val="tx1"/>
                          </a:solidFill>
                          <a:effectLst/>
                          <a:latin typeface="Arial" panose="020B0604020202020204" pitchFamily="34" charset="0"/>
                          <a:ea typeface="+mn-ea"/>
                          <a:cs typeface="+mn-cs"/>
                        </a:rPr>
                        <a:t>8%</a:t>
                      </a:r>
                    </a:p>
                  </a:txBody>
                  <a:tcPr marL="6351" marR="6351" marT="6350"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65177">
                <a:tc>
                  <a:txBody>
                    <a:bodyPr/>
                    <a:lstStyle/>
                    <a:p>
                      <a:pPr algn="l" fontAlgn="b"/>
                      <a:r>
                        <a:rPr lang="en-US" sz="1400" b="0" i="0" u="none" strike="noStrike" dirty="0">
                          <a:solidFill>
                            <a:schemeClr val="tx1"/>
                          </a:solidFill>
                          <a:effectLst/>
                          <a:latin typeface="Arial" panose="020B0604020202020204" pitchFamily="34" charset="0"/>
                        </a:rPr>
                        <a:t>Bazaars </a:t>
                      </a:r>
                      <a:r>
                        <a:rPr lang="el-GR" sz="1400" b="0" i="0" u="none" strike="noStrike" dirty="0">
                          <a:solidFill>
                            <a:schemeClr val="tx1"/>
                          </a:solidFill>
                          <a:effectLst/>
                          <a:latin typeface="Arial" panose="020B0604020202020204" pitchFamily="34" charset="0"/>
                        </a:rPr>
                        <a:t>βιβλίων</a:t>
                      </a:r>
                    </a:p>
                  </a:txBody>
                  <a:tcPr marL="6351" marR="6351" marT="6350" marB="0"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l-GR" sz="1600" b="1" i="0" u="none" strike="noStrike" kern="1200" dirty="0">
                          <a:solidFill>
                            <a:schemeClr val="tx1"/>
                          </a:solidFill>
                          <a:effectLst/>
                          <a:latin typeface="Arial" panose="020B0604020202020204" pitchFamily="34" charset="0"/>
                          <a:ea typeface="+mn-ea"/>
                          <a:cs typeface="+mn-cs"/>
                        </a:rPr>
                        <a:t>16%</a:t>
                      </a:r>
                    </a:p>
                  </a:txBody>
                  <a:tcPr marL="6351" marR="6351"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algn="l" fontAlgn="b"/>
                      <a:r>
                        <a:rPr lang="el-GR" sz="1600" b="1" i="0" u="none" strike="noStrike" kern="1200" dirty="0">
                          <a:solidFill>
                            <a:schemeClr val="tx1"/>
                          </a:solidFill>
                          <a:effectLst/>
                          <a:latin typeface="Arial" panose="020B0604020202020204" pitchFamily="34" charset="0"/>
                          <a:ea typeface="+mn-ea"/>
                          <a:cs typeface="+mn-cs"/>
                        </a:rPr>
                        <a:t>11%</a:t>
                      </a:r>
                    </a:p>
                  </a:txBody>
                  <a:tcPr marL="6351" marR="6351"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l-GR" sz="1600" b="1" i="0" u="none" strike="noStrike" kern="1200" dirty="0">
                          <a:solidFill>
                            <a:schemeClr val="tx1"/>
                          </a:solidFill>
                          <a:effectLst/>
                          <a:latin typeface="Arial" panose="020B0604020202020204" pitchFamily="34" charset="0"/>
                          <a:ea typeface="+mn-ea"/>
                          <a:cs typeface="+mn-cs"/>
                        </a:rPr>
                        <a:t>8%</a:t>
                      </a:r>
                    </a:p>
                  </a:txBody>
                  <a:tcPr marL="6351" marR="6351"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l-GR" sz="1600" b="1" i="0" u="none" strike="noStrike" kern="1200" dirty="0">
                          <a:solidFill>
                            <a:schemeClr val="tx1"/>
                          </a:solidFill>
                          <a:effectLst/>
                          <a:latin typeface="Arial" panose="020B0604020202020204" pitchFamily="34" charset="0"/>
                          <a:ea typeface="+mn-ea"/>
                          <a:cs typeface="+mn-cs"/>
                        </a:rPr>
                        <a:t>7%</a:t>
                      </a:r>
                    </a:p>
                  </a:txBody>
                  <a:tcPr marL="6351" marR="6351" marT="6350"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65177">
                <a:tc>
                  <a:txBody>
                    <a:bodyPr/>
                    <a:lstStyle/>
                    <a:p>
                      <a:pPr algn="l" fontAlgn="b"/>
                      <a:r>
                        <a:rPr lang="el-GR" sz="1400" b="0" i="0" u="none" strike="noStrike" dirty="0">
                          <a:solidFill>
                            <a:schemeClr val="tx1"/>
                          </a:solidFill>
                          <a:effectLst/>
                          <a:latin typeface="Arial" panose="020B0604020202020204" pitchFamily="34" charset="0"/>
                        </a:rPr>
                        <a:t>Εφημερίδες (ένθετα, δώρα)</a:t>
                      </a:r>
                    </a:p>
                  </a:txBody>
                  <a:tcPr marL="6351" marR="6351" marT="6350" marB="0"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l-GR" sz="1600" b="1" i="0" u="none" strike="noStrike" kern="1200" dirty="0">
                          <a:solidFill>
                            <a:schemeClr val="tx1"/>
                          </a:solidFill>
                          <a:effectLst/>
                          <a:latin typeface="Arial" panose="020B0604020202020204" pitchFamily="34" charset="0"/>
                          <a:ea typeface="+mn-ea"/>
                          <a:cs typeface="+mn-cs"/>
                        </a:rPr>
                        <a:t>8%</a:t>
                      </a:r>
                    </a:p>
                  </a:txBody>
                  <a:tcPr marL="6351" marR="6351"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l-GR" sz="1600" b="1" i="0" u="none" strike="noStrike" kern="1200" dirty="0">
                          <a:solidFill>
                            <a:schemeClr val="tx1"/>
                          </a:solidFill>
                          <a:effectLst/>
                          <a:latin typeface="Arial" panose="020B0604020202020204" pitchFamily="34" charset="0"/>
                          <a:ea typeface="+mn-ea"/>
                          <a:cs typeface="+mn-cs"/>
                        </a:rPr>
                        <a:t>6%</a:t>
                      </a:r>
                    </a:p>
                  </a:txBody>
                  <a:tcPr marL="6351" marR="6351"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l-GR" sz="1600" b="1" i="0" u="none" strike="noStrike" kern="1200" dirty="0">
                          <a:solidFill>
                            <a:schemeClr val="tx1"/>
                          </a:solidFill>
                          <a:effectLst/>
                          <a:latin typeface="Arial" panose="020B0604020202020204" pitchFamily="34" charset="0"/>
                          <a:ea typeface="+mn-ea"/>
                          <a:cs typeface="+mn-cs"/>
                        </a:rPr>
                        <a:t>8%</a:t>
                      </a:r>
                    </a:p>
                  </a:txBody>
                  <a:tcPr marL="6351" marR="6351"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l-GR" sz="1600" b="1" i="0" u="none" strike="noStrike" kern="1200" dirty="0">
                          <a:solidFill>
                            <a:schemeClr val="tx1"/>
                          </a:solidFill>
                          <a:effectLst/>
                          <a:latin typeface="Arial" panose="020B0604020202020204" pitchFamily="34" charset="0"/>
                          <a:ea typeface="+mn-ea"/>
                          <a:cs typeface="+mn-cs"/>
                        </a:rPr>
                        <a:t>14%</a:t>
                      </a:r>
                    </a:p>
                  </a:txBody>
                  <a:tcPr marL="6351" marR="6351" marT="6350"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8"/>
                  </a:ext>
                </a:extLst>
              </a:tr>
            </a:tbl>
          </a:graphicData>
        </a:graphic>
      </p:graphicFrame>
      <p:sp>
        <p:nvSpPr>
          <p:cNvPr id="93248" name="Text Box 3"/>
          <p:cNvSpPr txBox="1">
            <a:spLocks noChangeArrowheads="1"/>
          </p:cNvSpPr>
          <p:nvPr/>
        </p:nvSpPr>
        <p:spPr bwMode="auto">
          <a:xfrm>
            <a:off x="767557" y="174213"/>
            <a:ext cx="114236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defPPr>
              <a:defRPr lang="en-US"/>
            </a:defPPr>
            <a:lvl1pPr>
              <a:lnSpc>
                <a:spcPct val="110000"/>
              </a:lnSpc>
              <a:spcBef>
                <a:spcPct val="30000"/>
              </a:spcBef>
              <a:buClr>
                <a:schemeClr val="folHlink"/>
              </a:buClr>
              <a:buSzPct val="150000"/>
              <a:buFont typeface="Wingdings" panose="05000000000000000000" pitchFamily="2" charset="2"/>
              <a:buNone/>
              <a:defRPr sz="2000">
                <a:solidFill>
                  <a:schemeClr val="accent2">
                    <a:lumMod val="60000"/>
                    <a:lumOff val="40000"/>
                  </a:schemeClr>
                </a:solidFill>
                <a:latin typeface="Verdana" panose="020B0604030504040204" pitchFamily="34" charset="0"/>
                <a:cs typeface="Arial" panose="020B0604020202020204" pitchFamily="34" charset="0"/>
              </a:defRPr>
            </a:lvl1pPr>
          </a:lstStyle>
          <a:p>
            <a:r>
              <a:rPr lang="el-GR" altLang="el-GR" dirty="0"/>
              <a:t>Συχνότητα ανάγνωσης και τόπος / τρόπος προμήθειας βιβλίων</a:t>
            </a:r>
          </a:p>
        </p:txBody>
      </p:sp>
    </p:spTree>
    <p:extLst>
      <p:ext uri="{BB962C8B-B14F-4D97-AF65-F5344CB8AC3E}">
        <p14:creationId xmlns:p14="http://schemas.microsoft.com/office/powerpoint/2010/main" val="18537347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ChangeArrowheads="1"/>
          </p:cNvSpPr>
          <p:nvPr/>
        </p:nvSpPr>
        <p:spPr bwMode="auto">
          <a:xfrm>
            <a:off x="-26194" y="1268414"/>
            <a:ext cx="12190413" cy="4708981"/>
          </a:xfrm>
          <a:prstGeom prst="rect">
            <a:avLst/>
          </a:prstGeom>
          <a:solidFill>
            <a:srgbClr val="C0C0C0">
              <a:alpha val="50980"/>
            </a:srgb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br>
              <a:rPr lang="el-GR" altLang="el-GR" sz="6000" b="1">
                <a:solidFill>
                  <a:srgbClr val="FFFFFF"/>
                </a:solidFill>
              </a:rPr>
            </a:br>
            <a:br>
              <a:rPr lang="el-GR" altLang="el-GR" sz="6000" b="1">
                <a:solidFill>
                  <a:srgbClr val="FFFFFF"/>
                </a:solidFill>
              </a:rPr>
            </a:br>
            <a:br>
              <a:rPr lang="el-GR" altLang="el-GR" sz="6000" b="1">
                <a:solidFill>
                  <a:srgbClr val="FFFFFF"/>
                </a:solidFill>
              </a:rPr>
            </a:br>
            <a:br>
              <a:rPr lang="el-GR" altLang="el-GR" sz="6000" b="1">
                <a:solidFill>
                  <a:srgbClr val="FFFFFF"/>
                </a:solidFill>
              </a:rPr>
            </a:br>
            <a:endParaRPr lang="el-GR" altLang="el-GR" sz="6000" b="1">
              <a:solidFill>
                <a:srgbClr val="FFFFFF"/>
              </a:solidFill>
            </a:endParaRPr>
          </a:p>
        </p:txBody>
      </p:sp>
      <p:graphicFrame>
        <p:nvGraphicFramePr>
          <p:cNvPr id="94211" name="Object 3"/>
          <p:cNvGraphicFramePr>
            <a:graphicFrameLocks noChangeAspect="1"/>
          </p:cNvGraphicFramePr>
          <p:nvPr>
            <p:extLst>
              <p:ext uri="{D42A27DB-BD31-4B8C-83A1-F6EECF244321}">
                <p14:modId xmlns:p14="http://schemas.microsoft.com/office/powerpoint/2010/main" val="1233304552"/>
              </p:ext>
            </p:extLst>
          </p:nvPr>
        </p:nvGraphicFramePr>
        <p:xfrm>
          <a:off x="1920082" y="620713"/>
          <a:ext cx="9434512" cy="5357812"/>
        </p:xfrm>
        <a:graphic>
          <a:graphicData uri="http://schemas.openxmlformats.org/presentationml/2006/ole">
            <mc:AlternateContent xmlns:mc="http://schemas.openxmlformats.org/markup-compatibility/2006">
              <mc:Choice xmlns:v="urn:schemas-microsoft-com:vml" Requires="v">
                <p:oleObj spid="_x0000_s35850" name="Chart" r:id="rId3" imgW="9258300" imgH="5248365" progId="MSGraph.Chart.8">
                  <p:embed followColorScheme="full"/>
                </p:oleObj>
              </mc:Choice>
              <mc:Fallback>
                <p:oleObj name="Chart" r:id="rId3" imgW="9258300" imgH="5248365" progId="MSGraph.Chart.8">
                  <p:embed followColorScheme="full"/>
                  <p:pic>
                    <p:nvPicPr>
                      <p:cNvPr id="94211" name="Object 3"/>
                      <p:cNvPicPr>
                        <a:picLocks noChangeAspect="1" noChangeArrowheads="1"/>
                      </p:cNvPicPr>
                      <p:nvPr/>
                    </p:nvPicPr>
                    <p:blipFill>
                      <a:blip r:embed="rId4"/>
                      <a:srcRect/>
                      <a:stretch>
                        <a:fillRect/>
                      </a:stretch>
                    </p:blipFill>
                    <p:spPr bwMode="auto">
                      <a:xfrm>
                        <a:off x="1920082" y="620713"/>
                        <a:ext cx="9434512" cy="535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3476" name="Text Box 3">
            <a:extLst>
              <a:ext uri="{FF2B5EF4-FFF2-40B4-BE49-F238E27FC236}">
                <a16:creationId xmlns:a16="http://schemas.microsoft.com/office/drawing/2014/main" id="{656FAF9D-E872-4403-A332-B525D5136140}"/>
              </a:ext>
            </a:extLst>
          </p:cNvPr>
          <p:cNvSpPr txBox="1">
            <a:spLocks noChangeArrowheads="1"/>
          </p:cNvSpPr>
          <p:nvPr/>
        </p:nvSpPr>
        <p:spPr bwMode="auto">
          <a:xfrm>
            <a:off x="-26194" y="1268414"/>
            <a:ext cx="3514726" cy="1938337"/>
          </a:xfrm>
          <a:prstGeom prst="rect">
            <a:avLst/>
          </a:prstGeom>
          <a:solidFill>
            <a:srgbClr val="FFFF0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eaLnBrk="1" hangingPunct="1">
              <a:spcBef>
                <a:spcPct val="50000"/>
              </a:spcBef>
              <a:defRPr/>
            </a:pPr>
            <a:r>
              <a:rPr lang="el-GR" altLang="el-GR" sz="1200" b="1" dirty="0">
                <a:solidFill>
                  <a:schemeClr val="bg1">
                    <a:lumMod val="75000"/>
                    <a:lumOff val="25000"/>
                  </a:schemeClr>
                </a:solidFill>
                <a:latin typeface="Arial" panose="020B0604020202020204" pitchFamily="34" charset="0"/>
              </a:rPr>
              <a:t>Συχνοί αναγνώστες: </a:t>
            </a:r>
            <a:r>
              <a:rPr lang="el-GR" altLang="el-GR" sz="1200" dirty="0">
                <a:solidFill>
                  <a:schemeClr val="bg1">
                    <a:lumMod val="75000"/>
                    <a:lumOff val="25000"/>
                  </a:schemeClr>
                </a:solidFill>
                <a:effectLst>
                  <a:outerShdw blurRad="38100" dist="38100" dir="2700000" algn="tl">
                    <a:srgbClr val="C0C0C0"/>
                  </a:outerShdw>
                </a:effectLst>
                <a:latin typeface="Arial" panose="020B0604020202020204" pitchFamily="34" charset="0"/>
              </a:rPr>
              <a:t>διαβάζουν </a:t>
            </a:r>
            <a:r>
              <a:rPr lang="el-GR" altLang="el-GR" sz="1200" b="1" dirty="0">
                <a:solidFill>
                  <a:schemeClr val="bg1">
                    <a:lumMod val="75000"/>
                    <a:lumOff val="25000"/>
                  </a:schemeClr>
                </a:solidFill>
              </a:rPr>
              <a:t>όλους τους μήνες εκτός από Σεπτέμβριο-Οκτώβριο </a:t>
            </a:r>
            <a:r>
              <a:rPr lang="el-GR" altLang="el-GR" sz="1200" dirty="0">
                <a:solidFill>
                  <a:schemeClr val="bg1">
                    <a:lumMod val="75000"/>
                    <a:lumOff val="25000"/>
                  </a:schemeClr>
                </a:solidFill>
              </a:rPr>
              <a:t>και κυρίως για</a:t>
            </a:r>
            <a:r>
              <a:rPr lang="el-GR" altLang="el-GR" sz="1200" dirty="0">
                <a:solidFill>
                  <a:schemeClr val="bg1">
                    <a:lumMod val="75000"/>
                    <a:lumOff val="25000"/>
                  </a:schemeClr>
                </a:solidFill>
                <a:effectLst>
                  <a:outerShdw blurRad="38100" dist="38100" dir="2700000" algn="tl">
                    <a:srgbClr val="C0C0C0"/>
                  </a:outerShdw>
                </a:effectLst>
                <a:latin typeface="Arial" panose="020B0604020202020204" pitchFamily="34" charset="0"/>
              </a:rPr>
              <a:t>: </a:t>
            </a:r>
            <a:r>
              <a:rPr lang="el-GR" altLang="el-GR" sz="1200" b="1" dirty="0">
                <a:solidFill>
                  <a:schemeClr val="bg1">
                    <a:lumMod val="75000"/>
                    <a:lumOff val="25000"/>
                  </a:schemeClr>
                </a:solidFill>
              </a:rPr>
              <a:t>Σπουδές/Επάγγελμα, Ιστορία/Πολιτική και Επιστήμες</a:t>
            </a:r>
            <a:r>
              <a:rPr lang="en-US" altLang="el-GR" sz="1200" b="1" dirty="0">
                <a:solidFill>
                  <a:schemeClr val="bg1">
                    <a:lumMod val="75000"/>
                    <a:lumOff val="25000"/>
                  </a:schemeClr>
                </a:solidFill>
              </a:rPr>
              <a:t>.</a:t>
            </a:r>
            <a:r>
              <a:rPr lang="el-GR" altLang="el-GR" sz="1200" b="1" dirty="0">
                <a:solidFill>
                  <a:schemeClr val="bg1">
                    <a:lumMod val="75000"/>
                    <a:lumOff val="25000"/>
                  </a:schemeClr>
                </a:solidFill>
              </a:rPr>
              <a:t> Ελληνικό, Ξένο μυθιστόρημα και Νουβέλες/Διηγήματα</a:t>
            </a:r>
            <a:r>
              <a:rPr lang="el-GR" altLang="el-GR" sz="1200" dirty="0">
                <a:solidFill>
                  <a:schemeClr val="bg1">
                    <a:lumMod val="75000"/>
                    <a:lumOff val="25000"/>
                  </a:schemeClr>
                </a:solidFill>
              </a:rPr>
              <a:t>. Επιλέγουν με βάση: </a:t>
            </a:r>
            <a:r>
              <a:rPr lang="el-GR" altLang="el-GR" sz="1200" b="1" dirty="0">
                <a:solidFill>
                  <a:schemeClr val="bg1">
                    <a:lumMod val="75000"/>
                    <a:lumOff val="25000"/>
                  </a:schemeClr>
                </a:solidFill>
              </a:rPr>
              <a:t>συστάσεις, συγγραφέα και κριτικές. </a:t>
            </a:r>
            <a:r>
              <a:rPr lang="el-GR" altLang="el-GR" sz="1200" dirty="0">
                <a:solidFill>
                  <a:schemeClr val="bg1">
                    <a:lumMod val="75000"/>
                    <a:lumOff val="25000"/>
                  </a:schemeClr>
                </a:solidFill>
              </a:rPr>
              <a:t>Ενημερώνονται περισσότερο σε σχέση με το σύνολο των αναγνωστών </a:t>
            </a:r>
            <a:r>
              <a:rPr lang="el-GR" altLang="el-GR" sz="1200" b="1" dirty="0">
                <a:solidFill>
                  <a:schemeClr val="bg1">
                    <a:lumMod val="75000"/>
                    <a:lumOff val="25000"/>
                  </a:schemeClr>
                </a:solidFill>
              </a:rPr>
              <a:t>από τα </a:t>
            </a:r>
            <a:r>
              <a:rPr lang="en-US" altLang="el-GR" sz="1200" b="1" dirty="0">
                <a:solidFill>
                  <a:schemeClr val="bg1">
                    <a:lumMod val="75000"/>
                    <a:lumOff val="25000"/>
                  </a:schemeClr>
                </a:solidFill>
              </a:rPr>
              <a:t>Social Media</a:t>
            </a:r>
            <a:r>
              <a:rPr lang="el-GR" altLang="el-GR" sz="1200" dirty="0">
                <a:solidFill>
                  <a:schemeClr val="bg1">
                    <a:lumMod val="75000"/>
                    <a:lumOff val="25000"/>
                  </a:schemeClr>
                </a:solidFill>
              </a:rPr>
              <a:t>. </a:t>
            </a:r>
          </a:p>
        </p:txBody>
      </p:sp>
      <p:sp>
        <p:nvSpPr>
          <p:cNvPr id="94213" name="Text Box 3"/>
          <p:cNvSpPr txBox="1">
            <a:spLocks noChangeArrowheads="1"/>
          </p:cNvSpPr>
          <p:nvPr/>
        </p:nvSpPr>
        <p:spPr bwMode="auto">
          <a:xfrm>
            <a:off x="0" y="4039058"/>
            <a:ext cx="3527426" cy="1938337"/>
          </a:xfrm>
          <a:prstGeom prst="rect">
            <a:avLst/>
          </a:prstGeom>
          <a:solidFill>
            <a:srgbClr val="00A29E"/>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eaLnBrk="1" hangingPunct="1">
              <a:spcBef>
                <a:spcPct val="50000"/>
              </a:spcBef>
            </a:pPr>
            <a:r>
              <a:rPr lang="el-GR" altLang="el-GR" sz="1200" b="1" dirty="0">
                <a:solidFill>
                  <a:srgbClr val="FFFFFF"/>
                </a:solidFill>
                <a:latin typeface="Arial" panose="020B0604020202020204" pitchFamily="34" charset="0"/>
              </a:rPr>
              <a:t>Μέτριοι αναγνώστες: </a:t>
            </a:r>
            <a:r>
              <a:rPr lang="el-GR" altLang="el-GR" sz="1200" dirty="0">
                <a:solidFill>
                  <a:srgbClr val="FFFFFF"/>
                </a:solidFill>
                <a:latin typeface="Arial" panose="020B0604020202020204" pitchFamily="34" charset="0"/>
              </a:rPr>
              <a:t>διαβάζουν</a:t>
            </a:r>
            <a:r>
              <a:rPr lang="el-GR" altLang="el-GR" sz="1200" b="1" dirty="0">
                <a:solidFill>
                  <a:srgbClr val="FFFFFF"/>
                </a:solidFill>
                <a:latin typeface="Arial" panose="020B0604020202020204" pitchFamily="34" charset="0"/>
              </a:rPr>
              <a:t> </a:t>
            </a:r>
            <a:r>
              <a:rPr lang="el-GR" altLang="el-GR" sz="1200" dirty="0">
                <a:solidFill>
                  <a:schemeClr val="bg1"/>
                </a:solidFill>
              </a:rPr>
              <a:t>από τον </a:t>
            </a:r>
            <a:r>
              <a:rPr lang="el-GR" altLang="el-GR" sz="1200" b="1" dirty="0">
                <a:solidFill>
                  <a:schemeClr val="bg1"/>
                </a:solidFill>
              </a:rPr>
              <a:t>Μάιο έως και τον Αύγουστο </a:t>
            </a:r>
            <a:r>
              <a:rPr lang="el-GR" altLang="el-GR" sz="1200" dirty="0">
                <a:solidFill>
                  <a:schemeClr val="bg1"/>
                </a:solidFill>
              </a:rPr>
              <a:t>και κυρίως για:</a:t>
            </a:r>
            <a:r>
              <a:rPr lang="en-US" altLang="el-GR" sz="1200" dirty="0">
                <a:solidFill>
                  <a:schemeClr val="bg1"/>
                </a:solidFill>
              </a:rPr>
              <a:t> </a:t>
            </a:r>
            <a:r>
              <a:rPr lang="el-GR" altLang="el-GR" sz="1200" dirty="0">
                <a:solidFill>
                  <a:schemeClr val="bg1"/>
                </a:solidFill>
              </a:rPr>
              <a:t>Προσωπικά Ενδιαφέροντα. </a:t>
            </a:r>
            <a:r>
              <a:rPr lang="el-GR" altLang="el-GR" sz="1200" b="1" dirty="0">
                <a:solidFill>
                  <a:schemeClr val="bg1"/>
                </a:solidFill>
              </a:rPr>
              <a:t>Ελληνικό, Ξένο μυθιστόρημα και Νουβέλες/Διηγήματα</a:t>
            </a:r>
            <a:r>
              <a:rPr lang="el-GR" altLang="el-GR" sz="1200" dirty="0">
                <a:solidFill>
                  <a:schemeClr val="bg1"/>
                </a:solidFill>
              </a:rPr>
              <a:t>. Επιλέγουν με βάση: </a:t>
            </a:r>
            <a:r>
              <a:rPr lang="el-GR" altLang="el-GR" sz="1200" b="1" dirty="0">
                <a:solidFill>
                  <a:schemeClr val="bg1"/>
                </a:solidFill>
              </a:rPr>
              <a:t>οπισθόφυλλο, συγγραφέας και συστάσεις</a:t>
            </a:r>
            <a:r>
              <a:rPr lang="el-GR" altLang="el-GR" sz="1200" dirty="0">
                <a:solidFill>
                  <a:schemeClr val="bg1"/>
                </a:solidFill>
              </a:rPr>
              <a:t>. Ενημερώνονται περισσότερο από το σύνολο των αναγνωστών από </a:t>
            </a:r>
            <a:r>
              <a:rPr lang="el-GR" altLang="el-GR" sz="1200" b="1" dirty="0">
                <a:solidFill>
                  <a:schemeClr val="bg1"/>
                </a:solidFill>
              </a:rPr>
              <a:t>τα </a:t>
            </a:r>
            <a:r>
              <a:rPr lang="en-US" altLang="el-GR" sz="1200" b="1" dirty="0">
                <a:solidFill>
                  <a:schemeClr val="bg1"/>
                </a:solidFill>
              </a:rPr>
              <a:t>site </a:t>
            </a:r>
            <a:r>
              <a:rPr lang="el-GR" altLang="el-GR" sz="1200" b="1" dirty="0">
                <a:solidFill>
                  <a:schemeClr val="bg1"/>
                </a:solidFill>
              </a:rPr>
              <a:t>των βιβλιοπωλείων και τα άρθρα στο </a:t>
            </a:r>
            <a:r>
              <a:rPr lang="en-US" altLang="el-GR" sz="1200" b="1" dirty="0">
                <a:solidFill>
                  <a:schemeClr val="bg1"/>
                </a:solidFill>
              </a:rPr>
              <a:t>internet. </a:t>
            </a:r>
            <a:endParaRPr lang="el-GR" altLang="el-GR" sz="1200" b="1" dirty="0">
              <a:solidFill>
                <a:schemeClr val="bg1"/>
              </a:solidFill>
            </a:endParaRPr>
          </a:p>
        </p:txBody>
      </p:sp>
      <p:sp>
        <p:nvSpPr>
          <p:cNvPr id="94214" name="Ορθογώνιο 5"/>
          <p:cNvSpPr>
            <a:spLocks noChangeArrowheads="1"/>
          </p:cNvSpPr>
          <p:nvPr/>
        </p:nvSpPr>
        <p:spPr bwMode="auto">
          <a:xfrm>
            <a:off x="9237663" y="4236857"/>
            <a:ext cx="2954337" cy="1754187"/>
          </a:xfrm>
          <a:prstGeom prst="rect">
            <a:avLst/>
          </a:prstGeom>
          <a:solidFill>
            <a:srgbClr val="66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algn="r"/>
            <a:r>
              <a:rPr lang="el-GR" altLang="el-GR" sz="1200" b="1" dirty="0">
                <a:solidFill>
                  <a:schemeClr val="bg1"/>
                </a:solidFill>
                <a:latin typeface="Arial" panose="020B0604020202020204" pitchFamily="34" charset="0"/>
              </a:rPr>
              <a:t>Αραιοί αναγνώστες: </a:t>
            </a:r>
            <a:r>
              <a:rPr lang="el-GR" altLang="el-GR" sz="1200" dirty="0">
                <a:solidFill>
                  <a:schemeClr val="bg1"/>
                </a:solidFill>
                <a:latin typeface="Arial" panose="020B0604020202020204" pitchFamily="34" charset="0"/>
              </a:rPr>
              <a:t>διαβάζουν </a:t>
            </a:r>
            <a:r>
              <a:rPr lang="el-GR" altLang="el-GR" sz="1200" dirty="0">
                <a:solidFill>
                  <a:schemeClr val="bg1"/>
                </a:solidFill>
              </a:rPr>
              <a:t>Σ</a:t>
            </a:r>
            <a:r>
              <a:rPr lang="el-GR" altLang="el-GR" sz="1200" b="1" dirty="0">
                <a:solidFill>
                  <a:schemeClr val="bg1"/>
                </a:solidFill>
              </a:rPr>
              <a:t>επτέμβρη-Οκτώβρη</a:t>
            </a:r>
            <a:r>
              <a:rPr lang="el-GR" altLang="el-GR" sz="1200" dirty="0">
                <a:solidFill>
                  <a:schemeClr val="bg1"/>
                </a:solidFill>
              </a:rPr>
              <a:t> και κυρίως για: </a:t>
            </a:r>
            <a:r>
              <a:rPr lang="el-GR" altLang="el-GR" sz="1200" b="1" dirty="0">
                <a:solidFill>
                  <a:schemeClr val="bg1"/>
                </a:solidFill>
              </a:rPr>
              <a:t>Προσωπικά Ενδιαφέροντα και Ελληνικό μυθιστόρημα</a:t>
            </a:r>
            <a:r>
              <a:rPr lang="el-GR" altLang="el-GR" sz="1200" dirty="0">
                <a:solidFill>
                  <a:schemeClr val="bg1"/>
                </a:solidFill>
              </a:rPr>
              <a:t>. Επιλέγουν με βάση: </a:t>
            </a:r>
            <a:r>
              <a:rPr lang="el-GR" altLang="el-GR" sz="1200" b="1" dirty="0">
                <a:solidFill>
                  <a:schemeClr val="bg1"/>
                </a:solidFill>
              </a:rPr>
              <a:t>το θέμα του βιβλίου.</a:t>
            </a:r>
            <a:r>
              <a:rPr lang="en-US" altLang="el-GR" sz="1200" b="1" dirty="0">
                <a:solidFill>
                  <a:schemeClr val="bg1"/>
                </a:solidFill>
              </a:rPr>
              <a:t> </a:t>
            </a:r>
            <a:r>
              <a:rPr lang="en-US" altLang="el-GR" sz="1200" dirty="0">
                <a:solidFill>
                  <a:schemeClr val="bg1"/>
                </a:solidFill>
              </a:rPr>
              <a:t>E</a:t>
            </a:r>
            <a:r>
              <a:rPr lang="el-GR" altLang="el-GR" sz="1200" dirty="0" err="1">
                <a:solidFill>
                  <a:schemeClr val="bg1"/>
                </a:solidFill>
              </a:rPr>
              <a:t>νημερώνονται</a:t>
            </a:r>
            <a:r>
              <a:rPr lang="el-GR" altLang="el-GR" sz="1200" dirty="0">
                <a:solidFill>
                  <a:schemeClr val="bg1"/>
                </a:solidFill>
              </a:rPr>
              <a:t> περισσότερο σε σχέση με το σύνολο των αναγνωστών από </a:t>
            </a:r>
            <a:r>
              <a:rPr lang="el-GR" altLang="el-GR" sz="1200" b="1" dirty="0">
                <a:solidFill>
                  <a:schemeClr val="bg1"/>
                </a:solidFill>
              </a:rPr>
              <a:t>άρθρα σε εφημερίδες/περιοδικά</a:t>
            </a:r>
            <a:r>
              <a:rPr lang="el-GR" altLang="el-GR" sz="1200" dirty="0">
                <a:solidFill>
                  <a:schemeClr val="bg1"/>
                </a:solidFill>
              </a:rPr>
              <a:t>. </a:t>
            </a:r>
          </a:p>
        </p:txBody>
      </p:sp>
      <p:sp>
        <p:nvSpPr>
          <p:cNvPr id="94215" name="Ορθογώνιο 7"/>
          <p:cNvSpPr>
            <a:spLocks noChangeArrowheads="1"/>
          </p:cNvSpPr>
          <p:nvPr/>
        </p:nvSpPr>
        <p:spPr bwMode="auto">
          <a:xfrm>
            <a:off x="9486107" y="1268414"/>
            <a:ext cx="2705100" cy="23083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eaLnBrk="1" hangingPunct="1">
              <a:spcBef>
                <a:spcPct val="50000"/>
              </a:spcBef>
            </a:pPr>
            <a:r>
              <a:rPr lang="el-GR" altLang="el-GR" sz="1200" b="1" dirty="0">
                <a:solidFill>
                  <a:schemeClr val="bg1"/>
                </a:solidFill>
                <a:latin typeface="Arial" panose="020B0604020202020204" pitchFamily="34" charset="0"/>
              </a:rPr>
              <a:t>Περιστασιακοί αναγνώστες: </a:t>
            </a:r>
            <a:r>
              <a:rPr lang="el-GR" altLang="el-GR" sz="1200" dirty="0">
                <a:solidFill>
                  <a:schemeClr val="bg1"/>
                </a:solidFill>
              </a:rPr>
              <a:t>διαβάζουν </a:t>
            </a:r>
            <a:r>
              <a:rPr lang="el-GR" altLang="el-GR" sz="1200" b="1" dirty="0">
                <a:solidFill>
                  <a:schemeClr val="bg1"/>
                </a:solidFill>
              </a:rPr>
              <a:t>Σεπτέμβρη-Οκτώβρη </a:t>
            </a:r>
            <a:r>
              <a:rPr lang="el-GR" altLang="el-GR" sz="1200" dirty="0">
                <a:solidFill>
                  <a:schemeClr val="bg1"/>
                </a:solidFill>
              </a:rPr>
              <a:t>και κυρίως για</a:t>
            </a:r>
            <a:r>
              <a:rPr lang="en-US" altLang="el-GR" sz="1200" dirty="0">
                <a:solidFill>
                  <a:schemeClr val="bg1"/>
                </a:solidFill>
              </a:rPr>
              <a:t>: </a:t>
            </a:r>
            <a:r>
              <a:rPr lang="el-GR" altLang="el-GR" sz="1200" b="1" dirty="0">
                <a:solidFill>
                  <a:schemeClr val="bg1"/>
                </a:solidFill>
              </a:rPr>
              <a:t>Ιστορία/Πολιτική. </a:t>
            </a:r>
            <a:r>
              <a:rPr lang="el-GR" altLang="el-GR" sz="1200" dirty="0">
                <a:solidFill>
                  <a:schemeClr val="bg1"/>
                </a:solidFill>
              </a:rPr>
              <a:t>Επιλέγουν με βάση </a:t>
            </a:r>
            <a:r>
              <a:rPr lang="el-GR" altLang="el-GR" sz="1200" b="1" dirty="0">
                <a:solidFill>
                  <a:schemeClr val="bg1"/>
                </a:solidFill>
              </a:rPr>
              <a:t>το θέμα του βιβλίου και τις συστάσεις από φίλους/γνωστούς. </a:t>
            </a:r>
            <a:r>
              <a:rPr lang="el-GR" altLang="el-GR" sz="1200" dirty="0">
                <a:solidFill>
                  <a:schemeClr val="bg1"/>
                </a:solidFill>
              </a:rPr>
              <a:t>Ενημερώνονται περισσότερο σε σχέση με το σύνολο από </a:t>
            </a:r>
            <a:r>
              <a:rPr lang="el-GR" altLang="el-GR" sz="1200" b="1" dirty="0">
                <a:solidFill>
                  <a:schemeClr val="bg1"/>
                </a:solidFill>
              </a:rPr>
              <a:t>φίλους/συγγενείς, βιβλιοπωλεία, εκθέσεις βιβλίων.</a:t>
            </a:r>
          </a:p>
        </p:txBody>
      </p:sp>
      <p:sp>
        <p:nvSpPr>
          <p:cNvPr id="94216" name="Ορθογώνιο 1"/>
          <p:cNvSpPr>
            <a:spLocks noChangeArrowheads="1"/>
          </p:cNvSpPr>
          <p:nvPr/>
        </p:nvSpPr>
        <p:spPr bwMode="auto">
          <a:xfrm>
            <a:off x="767558" y="156752"/>
            <a:ext cx="1130458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p>
            <a:pPr>
              <a:lnSpc>
                <a:spcPct val="110000"/>
              </a:lnSpc>
              <a:spcBef>
                <a:spcPct val="30000"/>
              </a:spcBef>
              <a:buClr>
                <a:schemeClr val="folHlink"/>
              </a:buClr>
              <a:buSzPct val="150000"/>
              <a:buFont typeface="Wingdings" panose="05000000000000000000" pitchFamily="2" charset="2"/>
              <a:buNone/>
            </a:pPr>
            <a:r>
              <a:rPr lang="el-GR" altLang="el-GR" sz="2000" dirty="0">
                <a:solidFill>
                  <a:schemeClr val="accent2">
                    <a:lumMod val="60000"/>
                    <a:lumOff val="40000"/>
                  </a:schemeClr>
                </a:solidFill>
                <a:latin typeface="Verdana" panose="020B0604030504040204" pitchFamily="34" charset="0"/>
                <a:cs typeface="Arial" panose="020B0604020202020204" pitchFamily="34" charset="0"/>
              </a:rPr>
              <a:t>Συνοπτικά για τα 4 κοινά των αναγνωστών, οι διαφορές τους</a:t>
            </a:r>
          </a:p>
        </p:txBody>
      </p:sp>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FA98DB23-63C1-46A8-B510-4FD3D978846E}"/>
                  </a:ext>
                </a:extLst>
              </p14:cNvPr>
              <p14:cNvContentPartPr/>
              <p14:nvPr/>
            </p14:nvContentPartPr>
            <p14:xfrm>
              <a:off x="8113720" y="782080"/>
              <a:ext cx="16920" cy="16920"/>
            </p14:xfrm>
          </p:contentPart>
        </mc:Choice>
        <mc:Fallback xmlns="">
          <p:pic>
            <p:nvPicPr>
              <p:cNvPr id="9" name="Ink 8">
                <a:extLst>
                  <a:ext uri="{FF2B5EF4-FFF2-40B4-BE49-F238E27FC236}">
                    <a16:creationId xmlns:a16="http://schemas.microsoft.com/office/drawing/2014/main" id="{FA98DB23-63C1-46A8-B510-4FD3D978846E}"/>
                  </a:ext>
                </a:extLst>
              </p:cNvPr>
              <p:cNvPicPr/>
              <p:nvPr/>
            </p:nvPicPr>
            <p:blipFill>
              <a:blip r:embed="rId6"/>
              <a:stretch>
                <a:fillRect/>
              </a:stretch>
            </p:blipFill>
            <p:spPr>
              <a:xfrm>
                <a:off x="8106520" y="774520"/>
                <a:ext cx="32400" cy="31320"/>
              </a:xfrm>
              <a:prstGeom prst="rect">
                <a:avLst/>
              </a:prstGeom>
            </p:spPr>
          </p:pic>
        </mc:Fallback>
      </mc:AlternateContent>
    </p:spTree>
    <p:extLst>
      <p:ext uri="{BB962C8B-B14F-4D97-AF65-F5344CB8AC3E}">
        <p14:creationId xmlns:p14="http://schemas.microsoft.com/office/powerpoint/2010/main" val="32372541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ChangeArrowheads="1"/>
          </p:cNvSpPr>
          <p:nvPr/>
        </p:nvSpPr>
        <p:spPr bwMode="auto">
          <a:xfrm>
            <a:off x="4296569" y="4498661"/>
            <a:ext cx="7920038" cy="63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p>
            <a:pPr algn="r">
              <a:lnSpc>
                <a:spcPct val="110000"/>
              </a:lnSpc>
              <a:spcBef>
                <a:spcPct val="30000"/>
              </a:spcBef>
              <a:buClr>
                <a:schemeClr val="folHlink"/>
              </a:buClr>
              <a:buSzPct val="150000"/>
              <a:buFont typeface="Wingdings" panose="05000000000000000000" pitchFamily="2" charset="2"/>
              <a:buNone/>
            </a:pPr>
            <a:r>
              <a:rPr lang="el-GR" altLang="el-GR" sz="3200" dirty="0">
                <a:solidFill>
                  <a:schemeClr val="accent2">
                    <a:lumMod val="60000"/>
                    <a:lumOff val="40000"/>
                  </a:schemeClr>
                </a:solidFill>
                <a:latin typeface="Verdana" panose="020B0604030504040204" pitchFamily="34" charset="0"/>
                <a:cs typeface="Arial" panose="020B0604020202020204" pitchFamily="34" charset="0"/>
              </a:rPr>
              <a:t>Διαβάζουν τα παιδιά; </a:t>
            </a:r>
          </a:p>
        </p:txBody>
      </p:sp>
      <p:pic>
        <p:nvPicPr>
          <p:cNvPr id="49157" name="Picture 5"/>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320634" y="2113808"/>
            <a:ext cx="4237038" cy="423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09114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282" name="Αντικείμενο 2"/>
          <p:cNvGraphicFramePr>
            <a:graphicFrameLocks noChangeAspect="1"/>
          </p:cNvGraphicFramePr>
          <p:nvPr>
            <p:extLst>
              <p:ext uri="{D42A27DB-BD31-4B8C-83A1-F6EECF244321}">
                <p14:modId xmlns:p14="http://schemas.microsoft.com/office/powerpoint/2010/main" val="2844648764"/>
              </p:ext>
            </p:extLst>
          </p:nvPr>
        </p:nvGraphicFramePr>
        <p:xfrm>
          <a:off x="6096794" y="260350"/>
          <a:ext cx="8231188" cy="6597650"/>
        </p:xfrm>
        <a:graphic>
          <a:graphicData uri="http://schemas.openxmlformats.org/presentationml/2006/ole">
            <mc:AlternateContent xmlns:mc="http://schemas.openxmlformats.org/markup-compatibility/2006">
              <mc:Choice xmlns:v="urn:schemas-microsoft-com:vml" Requires="v">
                <p:oleObj spid="_x0000_s36882" name="Chart" r:id="rId4" imgW="6648585" imgH="4800600" progId="MSGraph.Chart.8">
                  <p:embed followColorScheme="full"/>
                </p:oleObj>
              </mc:Choice>
              <mc:Fallback>
                <p:oleObj name="Chart" r:id="rId4" imgW="6648585" imgH="4800600" progId="MSGraph.Chart.8">
                  <p:embed followColorScheme="full"/>
                  <p:pic>
                    <p:nvPicPr>
                      <p:cNvPr id="97282" name="Αντικείμενο 2"/>
                      <p:cNvPicPr>
                        <a:picLocks noChangeAspect="1" noChangeArrowheads="1"/>
                      </p:cNvPicPr>
                      <p:nvPr/>
                    </p:nvPicPr>
                    <p:blipFill>
                      <a:blip r:embed="rId5"/>
                      <a:srcRect/>
                      <a:stretch>
                        <a:fillRect/>
                      </a:stretch>
                    </p:blipFill>
                    <p:spPr bwMode="auto">
                      <a:xfrm>
                        <a:off x="6096794" y="260350"/>
                        <a:ext cx="8231188" cy="659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7283" name="Object 2"/>
          <p:cNvGraphicFramePr>
            <a:graphicFrameLocks noGrp="1" noChangeAspect="1"/>
          </p:cNvGraphicFramePr>
          <p:nvPr>
            <p:ph idx="4294967295"/>
          </p:nvPr>
        </p:nvGraphicFramePr>
        <p:xfrm>
          <a:off x="794" y="954089"/>
          <a:ext cx="7265988" cy="4491037"/>
        </p:xfrm>
        <a:graphic>
          <a:graphicData uri="http://schemas.openxmlformats.org/presentationml/2006/ole">
            <mc:AlternateContent xmlns:mc="http://schemas.openxmlformats.org/markup-compatibility/2006">
              <mc:Choice xmlns:v="urn:schemas-microsoft-com:vml" Requires="v">
                <p:oleObj spid="_x0000_s36883" name="Chart" r:id="rId6" imgW="7581900" imgH="5753010" progId="MSGraph.Chart.8">
                  <p:embed followColorScheme="full"/>
                </p:oleObj>
              </mc:Choice>
              <mc:Fallback>
                <p:oleObj name="Chart" r:id="rId6" imgW="7581900" imgH="5753010" progId="MSGraph.Chart.8">
                  <p:embed followColorScheme="full"/>
                  <p:pic>
                    <p:nvPicPr>
                      <p:cNvPr id="97283" name="Object 2"/>
                      <p:cNvPicPr>
                        <a:picLocks noGrp="1" noChangeAspect="1" noChangeArrowheads="1"/>
                      </p:cNvPicPr>
                      <p:nvPr/>
                    </p:nvPicPr>
                    <p:blipFill>
                      <a:blip r:embed="rId7"/>
                      <a:srcRect/>
                      <a:stretch>
                        <a:fillRect/>
                      </a:stretch>
                    </p:blipFill>
                    <p:spPr bwMode="auto">
                      <a:xfrm>
                        <a:off x="794" y="954089"/>
                        <a:ext cx="7265988" cy="449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7284" name="Text Box 4"/>
          <p:cNvSpPr txBox="1">
            <a:spLocks noChangeArrowheads="1"/>
          </p:cNvSpPr>
          <p:nvPr/>
        </p:nvSpPr>
        <p:spPr bwMode="auto">
          <a:xfrm>
            <a:off x="191295" y="5599113"/>
            <a:ext cx="49942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eaLnBrk="1" hangingPunct="1">
              <a:spcBef>
                <a:spcPct val="50000"/>
              </a:spcBef>
            </a:pPr>
            <a:r>
              <a:rPr lang="el-GR" altLang="el-GR" sz="1800" b="1">
                <a:latin typeface="Arial" panose="020B0604020202020204" pitchFamily="34" charset="0"/>
              </a:rPr>
              <a:t>Ν=</a:t>
            </a:r>
            <a:r>
              <a:rPr lang="en-US" altLang="el-GR" sz="1800" b="1">
                <a:latin typeface="Arial" panose="020B0604020202020204" pitchFamily="34" charset="0"/>
              </a:rPr>
              <a:t>1</a:t>
            </a:r>
            <a:r>
              <a:rPr lang="el-GR" altLang="el-GR" sz="1800" b="1">
                <a:latin typeface="Arial" panose="020B0604020202020204" pitchFamily="34" charset="0"/>
              </a:rPr>
              <a:t>674</a:t>
            </a:r>
          </a:p>
        </p:txBody>
      </p:sp>
      <p:sp>
        <p:nvSpPr>
          <p:cNvPr id="97285" name="Text Box 3"/>
          <p:cNvSpPr txBox="1">
            <a:spLocks noChangeArrowheads="1"/>
          </p:cNvSpPr>
          <p:nvPr/>
        </p:nvSpPr>
        <p:spPr bwMode="auto">
          <a:xfrm>
            <a:off x="889795" y="53564"/>
            <a:ext cx="1130141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defPPr>
              <a:defRPr lang="en-US"/>
            </a:defPPr>
            <a:lvl1pPr>
              <a:lnSpc>
                <a:spcPct val="110000"/>
              </a:lnSpc>
              <a:spcBef>
                <a:spcPct val="30000"/>
              </a:spcBef>
              <a:buClr>
                <a:schemeClr val="folHlink"/>
              </a:buClr>
              <a:buSzPct val="150000"/>
              <a:buFont typeface="Wingdings" panose="05000000000000000000" pitchFamily="2" charset="2"/>
              <a:buNone/>
              <a:defRPr sz="2000">
                <a:solidFill>
                  <a:schemeClr val="accent2">
                    <a:lumMod val="60000"/>
                    <a:lumOff val="40000"/>
                  </a:schemeClr>
                </a:solidFill>
                <a:latin typeface="Verdana" panose="020B0604030504040204" pitchFamily="34" charset="0"/>
                <a:cs typeface="Arial" panose="020B0604020202020204" pitchFamily="34" charset="0"/>
              </a:defRPr>
            </a:lvl1pPr>
          </a:lstStyle>
          <a:p>
            <a:r>
              <a:rPr lang="el-GR" altLang="el-GR" dirty="0"/>
              <a:t>Περίπου 2/10 Έλληνες αγόρασαν τον τελευταίο χρόνο βιβλίο για παιδί έως 15 χρ. </a:t>
            </a:r>
            <a:br>
              <a:rPr lang="el-GR" altLang="el-GR" dirty="0"/>
            </a:br>
            <a:r>
              <a:rPr lang="el-GR" altLang="el-GR" dirty="0"/>
              <a:t>Από αυτούς οι μισοί αγόρασαν 1-3 βιβλία. </a:t>
            </a:r>
          </a:p>
        </p:txBody>
      </p:sp>
      <p:sp>
        <p:nvSpPr>
          <p:cNvPr id="97286" name="Text Box 4"/>
          <p:cNvSpPr txBox="1">
            <a:spLocks noChangeArrowheads="1"/>
          </p:cNvSpPr>
          <p:nvPr/>
        </p:nvSpPr>
        <p:spPr bwMode="auto">
          <a:xfrm>
            <a:off x="6438107" y="6445250"/>
            <a:ext cx="49958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algn="r" eaLnBrk="1" hangingPunct="1">
              <a:spcBef>
                <a:spcPct val="50000"/>
              </a:spcBef>
            </a:pPr>
            <a:r>
              <a:rPr lang="el-GR" altLang="el-GR" sz="1800" b="1" dirty="0">
                <a:latin typeface="Arial" panose="020B0604020202020204" pitchFamily="34" charset="0"/>
              </a:rPr>
              <a:t>Ν=309</a:t>
            </a:r>
          </a:p>
        </p:txBody>
      </p:sp>
      <p:sp>
        <p:nvSpPr>
          <p:cNvPr id="97287" name="Text Box 3"/>
          <p:cNvSpPr txBox="1">
            <a:spLocks noChangeArrowheads="1"/>
          </p:cNvSpPr>
          <p:nvPr/>
        </p:nvSpPr>
        <p:spPr bwMode="auto">
          <a:xfrm>
            <a:off x="5638007" y="4996657"/>
            <a:ext cx="2160587"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eaLnBrk="1" hangingPunct="1">
              <a:spcBef>
                <a:spcPct val="50000"/>
              </a:spcBef>
            </a:pPr>
            <a:r>
              <a:rPr lang="el-GR" altLang="el-GR" sz="1800" b="1" i="1" dirty="0">
                <a:latin typeface="Arial" panose="020B0604020202020204" pitchFamily="34" charset="0"/>
              </a:rPr>
              <a:t>51% (1-3 βιβλία)</a:t>
            </a:r>
          </a:p>
        </p:txBody>
      </p:sp>
      <p:sp>
        <p:nvSpPr>
          <p:cNvPr id="3" name="Αριστερό άγκιστρο 2">
            <a:extLst>
              <a:ext uri="{FF2B5EF4-FFF2-40B4-BE49-F238E27FC236}">
                <a16:creationId xmlns:a16="http://schemas.microsoft.com/office/drawing/2014/main" id="{DA39AFF5-3771-4024-8770-60F928B75B56}"/>
              </a:ext>
            </a:extLst>
          </p:cNvPr>
          <p:cNvSpPr/>
          <p:nvPr/>
        </p:nvSpPr>
        <p:spPr>
          <a:xfrm>
            <a:off x="7463632" y="3860800"/>
            <a:ext cx="334962" cy="2376488"/>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l-GR">
              <a:solidFill>
                <a:srgbClr val="000000"/>
              </a:solidFill>
            </a:endParaRPr>
          </a:p>
        </p:txBody>
      </p:sp>
    </p:spTree>
    <p:extLst>
      <p:ext uri="{BB962C8B-B14F-4D97-AF65-F5344CB8AC3E}">
        <p14:creationId xmlns:p14="http://schemas.microsoft.com/office/powerpoint/2010/main" val="3005704946"/>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9330" name="Object 2"/>
          <p:cNvGraphicFramePr>
            <a:graphicFrameLocks noChangeAspect="1"/>
          </p:cNvGraphicFramePr>
          <p:nvPr>
            <p:extLst>
              <p:ext uri="{D42A27DB-BD31-4B8C-83A1-F6EECF244321}">
                <p14:modId xmlns:p14="http://schemas.microsoft.com/office/powerpoint/2010/main" val="3446433729"/>
              </p:ext>
            </p:extLst>
          </p:nvPr>
        </p:nvGraphicFramePr>
        <p:xfrm>
          <a:off x="0" y="902525"/>
          <a:ext cx="11720151" cy="5759532"/>
        </p:xfrm>
        <a:graphic>
          <a:graphicData uri="http://schemas.openxmlformats.org/presentationml/2006/ole">
            <mc:AlternateContent xmlns:mc="http://schemas.openxmlformats.org/markup-compatibility/2006">
              <mc:Choice xmlns:v="urn:schemas-microsoft-com:vml" Requires="v">
                <p:oleObj spid="_x0000_s37897" name="Chart" r:id="rId4" imgW="8820285" imgH="4714875" progId="MSGraph.Chart.8">
                  <p:embed followColorScheme="full"/>
                </p:oleObj>
              </mc:Choice>
              <mc:Fallback>
                <p:oleObj name="Chart" r:id="rId4" imgW="8820285" imgH="4714875" progId="MSGraph.Chart.8">
                  <p:embed followColorScheme="full"/>
                  <p:pic>
                    <p:nvPicPr>
                      <p:cNvPr id="99330" name="Object 2"/>
                      <p:cNvPicPr>
                        <a:picLocks noChangeAspect="1" noChangeArrowheads="1"/>
                      </p:cNvPicPr>
                      <p:nvPr/>
                    </p:nvPicPr>
                    <p:blipFill>
                      <a:blip r:embed="rId5"/>
                      <a:srcRect/>
                      <a:stretch>
                        <a:fillRect/>
                      </a:stretch>
                    </p:blipFill>
                    <p:spPr bwMode="auto">
                      <a:xfrm>
                        <a:off x="0" y="902525"/>
                        <a:ext cx="11720151" cy="5759532"/>
                      </a:xfrm>
                      <a:prstGeom prst="rect">
                        <a:avLst/>
                      </a:prstGeom>
                      <a:noFill/>
                      <a:ln>
                        <a:noFill/>
                      </a:ln>
                    </p:spPr>
                  </p:pic>
                </p:oleObj>
              </mc:Fallback>
            </mc:AlternateContent>
          </a:graphicData>
        </a:graphic>
      </p:graphicFrame>
      <p:sp>
        <p:nvSpPr>
          <p:cNvPr id="99331" name="Text Box 3"/>
          <p:cNvSpPr txBox="1">
            <a:spLocks noChangeArrowheads="1"/>
          </p:cNvSpPr>
          <p:nvPr/>
        </p:nvSpPr>
        <p:spPr bwMode="auto">
          <a:xfrm>
            <a:off x="767557" y="135"/>
            <a:ext cx="114236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defPPr>
              <a:defRPr lang="en-US"/>
            </a:defPPr>
            <a:lvl1pPr>
              <a:lnSpc>
                <a:spcPct val="110000"/>
              </a:lnSpc>
              <a:spcBef>
                <a:spcPct val="30000"/>
              </a:spcBef>
              <a:buClr>
                <a:schemeClr val="folHlink"/>
              </a:buClr>
              <a:buSzPct val="150000"/>
              <a:buFont typeface="Wingdings" panose="05000000000000000000" pitchFamily="2" charset="2"/>
              <a:buNone/>
              <a:defRPr sz="2000">
                <a:solidFill>
                  <a:schemeClr val="accent2">
                    <a:lumMod val="60000"/>
                    <a:lumOff val="40000"/>
                  </a:schemeClr>
                </a:solidFill>
                <a:latin typeface="Verdana" panose="020B0604030504040204" pitchFamily="34" charset="0"/>
                <a:cs typeface="Arial" panose="020B0604020202020204" pitchFamily="34" charset="0"/>
              </a:defRPr>
            </a:lvl1pPr>
          </a:lstStyle>
          <a:p>
            <a:r>
              <a:rPr lang="el-GR" altLang="el-GR" dirty="0"/>
              <a:t>Από πού προμηθεύονται βιβλία: Για παιδιά προμηθεύονται κυρίως από συνοικιακά βιβλιοπωλεία ενώ για τους εαυτούς τους από κεντρικά βιβλιοπωλεία</a:t>
            </a:r>
          </a:p>
        </p:txBody>
      </p:sp>
    </p:spTree>
    <p:extLst>
      <p:ext uri="{BB962C8B-B14F-4D97-AF65-F5344CB8AC3E}">
        <p14:creationId xmlns:p14="http://schemas.microsoft.com/office/powerpoint/2010/main" val="495174316"/>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1">
            <a:extLst>
              <a:ext uri="{FF2B5EF4-FFF2-40B4-BE49-F238E27FC236}">
                <a16:creationId xmlns:a16="http://schemas.microsoft.com/office/drawing/2014/main" id="{08345F67-6C5A-46E8-881A-E5C6F02879EF}"/>
              </a:ext>
            </a:extLst>
          </p:cNvPr>
          <p:cNvSpPr>
            <a:spLocks noChangeArrowheads="1"/>
          </p:cNvSpPr>
          <p:nvPr/>
        </p:nvSpPr>
        <p:spPr bwMode="auto">
          <a:xfrm>
            <a:off x="838994" y="128589"/>
            <a:ext cx="1123315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p>
            <a:pPr>
              <a:lnSpc>
                <a:spcPct val="110000"/>
              </a:lnSpc>
              <a:spcBef>
                <a:spcPct val="30000"/>
              </a:spcBef>
              <a:buClr>
                <a:schemeClr val="folHlink"/>
              </a:buClr>
              <a:buSzPct val="150000"/>
              <a:buFont typeface="Wingdings" panose="05000000000000000000" pitchFamily="2" charset="2"/>
              <a:buNone/>
            </a:pPr>
            <a:r>
              <a:rPr lang="el-GR" altLang="el-GR" sz="2000" dirty="0">
                <a:solidFill>
                  <a:schemeClr val="accent2">
                    <a:lumMod val="60000"/>
                    <a:lumOff val="40000"/>
                  </a:schemeClr>
                </a:solidFill>
                <a:latin typeface="Verdana" panose="020B0604030504040204" pitchFamily="34" charset="0"/>
                <a:cs typeface="Arial" panose="020B0604020202020204" pitchFamily="34" charset="0"/>
              </a:rPr>
              <a:t>Όσοι έχουν παιδιά δηλώνουν ότι το 71% των παιδιών διάβασε τουλάχιστον ένα βιβλίο τον τελευταίο χρόνο (εκτός φυσικά από τα σχολικά </a:t>
            </a:r>
            <a:r>
              <a:rPr lang="el-GR" altLang="el-GR" sz="2000" dirty="0" err="1">
                <a:solidFill>
                  <a:schemeClr val="accent2">
                    <a:lumMod val="60000"/>
                    <a:lumOff val="40000"/>
                  </a:schemeClr>
                </a:solidFill>
                <a:latin typeface="Verdana" panose="020B0604030504040204" pitchFamily="34" charset="0"/>
                <a:cs typeface="Arial" panose="020B0604020202020204" pitchFamily="34" charset="0"/>
              </a:rPr>
              <a:t>βιβλία)….δηλαδή</a:t>
            </a:r>
            <a:r>
              <a:rPr lang="el-GR" altLang="el-GR" sz="2000" dirty="0">
                <a:solidFill>
                  <a:schemeClr val="accent2">
                    <a:lumMod val="60000"/>
                    <a:lumOff val="40000"/>
                  </a:schemeClr>
                </a:solidFill>
                <a:latin typeface="Verdana" panose="020B0604030504040204" pitchFamily="34" charset="0"/>
                <a:cs typeface="Arial" panose="020B0604020202020204" pitchFamily="34" charset="0"/>
              </a:rPr>
              <a:t>  πολύ περισσότερο από τους ίδιους. </a:t>
            </a:r>
          </a:p>
        </p:txBody>
      </p:sp>
      <p:sp>
        <p:nvSpPr>
          <p:cNvPr id="101380" name="Text Box 4"/>
          <p:cNvSpPr txBox="1">
            <a:spLocks noChangeArrowheads="1"/>
          </p:cNvSpPr>
          <p:nvPr/>
        </p:nvSpPr>
        <p:spPr bwMode="auto">
          <a:xfrm>
            <a:off x="1459706" y="6211314"/>
            <a:ext cx="49958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algn="r" eaLnBrk="1" hangingPunct="1">
              <a:spcBef>
                <a:spcPct val="50000"/>
              </a:spcBef>
            </a:pPr>
            <a:r>
              <a:rPr lang="el-GR" altLang="el-GR" sz="1800" b="1">
                <a:solidFill>
                  <a:srgbClr val="FFFFFF"/>
                </a:solidFill>
                <a:latin typeface="Arial" panose="020B0604020202020204" pitchFamily="34" charset="0"/>
              </a:rPr>
              <a:t>Ν=3</a:t>
            </a:r>
            <a:r>
              <a:rPr lang="en-US" altLang="el-GR" sz="1800" b="1">
                <a:solidFill>
                  <a:srgbClr val="FFFFFF"/>
                </a:solidFill>
                <a:latin typeface="Arial" panose="020B0604020202020204" pitchFamily="34" charset="0"/>
              </a:rPr>
              <a:t>15</a:t>
            </a:r>
            <a:r>
              <a:rPr lang="el-GR" altLang="el-GR" sz="1800" b="1">
                <a:solidFill>
                  <a:srgbClr val="FFFFFF"/>
                </a:solidFill>
                <a:latin typeface="Arial" panose="020B0604020202020204" pitchFamily="34" charset="0"/>
              </a:rPr>
              <a:t>, όσοι έχουν παιδιά έως 15 χρ.</a:t>
            </a:r>
          </a:p>
        </p:txBody>
      </p:sp>
      <p:graphicFrame>
        <p:nvGraphicFramePr>
          <p:cNvPr id="101381" name="Αντικείμενο 1"/>
          <p:cNvGraphicFramePr>
            <a:graphicFrameLocks noChangeAspect="1"/>
          </p:cNvGraphicFramePr>
          <p:nvPr>
            <p:extLst>
              <p:ext uri="{D42A27DB-BD31-4B8C-83A1-F6EECF244321}">
                <p14:modId xmlns:p14="http://schemas.microsoft.com/office/powerpoint/2010/main" val="2768272810"/>
              </p:ext>
            </p:extLst>
          </p:nvPr>
        </p:nvGraphicFramePr>
        <p:xfrm>
          <a:off x="594520" y="607439"/>
          <a:ext cx="9737725" cy="5788025"/>
        </p:xfrm>
        <a:graphic>
          <a:graphicData uri="http://schemas.openxmlformats.org/presentationml/2006/ole">
            <mc:AlternateContent xmlns:mc="http://schemas.openxmlformats.org/markup-compatibility/2006">
              <mc:Choice xmlns:v="urn:schemas-microsoft-com:vml" Requires="v">
                <p:oleObj spid="_x0000_s38921" name="Chart" r:id="rId3" imgW="8077200" imgH="4800600" progId="MSGraph.Chart.8">
                  <p:embed followColorScheme="full"/>
                </p:oleObj>
              </mc:Choice>
              <mc:Fallback>
                <p:oleObj name="Chart" r:id="rId3" imgW="8077200" imgH="4800600" progId="MSGraph.Chart.8">
                  <p:embed followColorScheme="full"/>
                  <p:pic>
                    <p:nvPicPr>
                      <p:cNvPr id="101381" name="Αντικείμενο 1"/>
                      <p:cNvPicPr>
                        <a:picLocks noChangeAspect="1" noChangeArrowheads="1"/>
                      </p:cNvPicPr>
                      <p:nvPr/>
                    </p:nvPicPr>
                    <p:blipFill>
                      <a:blip r:embed="rId4"/>
                      <a:srcRect/>
                      <a:stretch>
                        <a:fillRect/>
                      </a:stretch>
                    </p:blipFill>
                    <p:spPr bwMode="auto">
                      <a:xfrm>
                        <a:off x="594520" y="607439"/>
                        <a:ext cx="9737725" cy="578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149399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4"/>
          <p:cNvSpPr>
            <a:spLocks noChangeArrowheads="1"/>
          </p:cNvSpPr>
          <p:nvPr/>
        </p:nvSpPr>
        <p:spPr bwMode="auto">
          <a:xfrm>
            <a:off x="4271169" y="4340458"/>
            <a:ext cx="7920038" cy="63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p>
            <a:pPr algn="r">
              <a:lnSpc>
                <a:spcPct val="110000"/>
              </a:lnSpc>
              <a:spcBef>
                <a:spcPct val="30000"/>
              </a:spcBef>
              <a:buClr>
                <a:schemeClr val="folHlink"/>
              </a:buClr>
              <a:buSzPct val="150000"/>
              <a:buFont typeface="Wingdings" panose="05000000000000000000" pitchFamily="2" charset="2"/>
              <a:buNone/>
            </a:pPr>
            <a:r>
              <a:rPr lang="el-GR" altLang="el-GR" sz="3200">
                <a:solidFill>
                  <a:schemeClr val="accent2">
                    <a:lumMod val="60000"/>
                    <a:lumOff val="40000"/>
                  </a:schemeClr>
                </a:solidFill>
                <a:latin typeface="Verdana" panose="020B0604030504040204" pitchFamily="34" charset="0"/>
                <a:cs typeface="Arial" panose="020B0604020202020204" pitchFamily="34" charset="0"/>
              </a:rPr>
              <a:t>Διαβάζουν </a:t>
            </a:r>
            <a:r>
              <a:rPr lang="en-US" altLang="el-GR" sz="3200">
                <a:solidFill>
                  <a:schemeClr val="accent2">
                    <a:lumMod val="60000"/>
                    <a:lumOff val="40000"/>
                  </a:schemeClr>
                </a:solidFill>
                <a:latin typeface="Verdana" panose="020B0604030504040204" pitchFamily="34" charset="0"/>
                <a:cs typeface="Arial" panose="020B0604020202020204" pitchFamily="34" charset="0"/>
              </a:rPr>
              <a:t>e-books</a:t>
            </a:r>
            <a:r>
              <a:rPr lang="el-GR" altLang="el-GR" sz="3200">
                <a:solidFill>
                  <a:schemeClr val="accent2">
                    <a:lumMod val="60000"/>
                    <a:lumOff val="40000"/>
                  </a:schemeClr>
                </a:solidFill>
                <a:latin typeface="Verdana" panose="020B0604030504040204" pitchFamily="34" charset="0"/>
                <a:cs typeface="Arial" panose="020B0604020202020204" pitchFamily="34" charset="0"/>
              </a:rPr>
              <a:t>; </a:t>
            </a:r>
          </a:p>
        </p:txBody>
      </p:sp>
      <p:pic>
        <p:nvPicPr>
          <p:cNvPr id="46082" name="Picture 2" descr="ÎÏÎ¿ÏÎ­Î»ÎµÏÎ¼Î± ÎµÎ¹ÎºÏÎ½Î±Ï Î³Î¹Î± e-books transparent"/>
          <p:cNvPicPr>
            <a:picLocks noChangeAspect="1" noChangeArrowheads="1"/>
          </p:cNvPicPr>
          <p:nvPr/>
        </p:nvPicPr>
        <p:blipFill>
          <a:blip r:embed="rId2">
            <a:extLst>
              <a:ext uri="{BEBA8EAE-BF5A-486C-A8C5-ECC9F3942E4B}">
                <a14:imgProps xmlns:a14="http://schemas.microsoft.com/office/drawing/2010/main">
                  <a14:imgLayer r:embed="rId3">
                    <a14:imgEffect>
                      <a14:artisticPencilGrayscale/>
                    </a14:imgEffect>
                  </a14:imgLayer>
                </a14:imgProps>
              </a:ext>
              <a:ext uri="{28A0092B-C50C-407E-A947-70E740481C1C}">
                <a14:useLocalDpi xmlns:a14="http://schemas.microsoft.com/office/drawing/2010/main" val="0"/>
              </a:ext>
            </a:extLst>
          </a:blip>
          <a:srcRect/>
          <a:stretch>
            <a:fillRect/>
          </a:stretch>
        </p:blipFill>
        <p:spPr bwMode="auto">
          <a:xfrm>
            <a:off x="321829" y="2454853"/>
            <a:ext cx="3771210" cy="3771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177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679862" y="134145"/>
            <a:ext cx="11399837" cy="1415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defPPr>
              <a:defRPr lang="en-US"/>
            </a:defPPr>
            <a:lvl1pPr algn="r">
              <a:lnSpc>
                <a:spcPct val="110000"/>
              </a:lnSpc>
              <a:spcBef>
                <a:spcPct val="30000"/>
              </a:spcBef>
              <a:buClr>
                <a:schemeClr val="folHlink"/>
              </a:buClr>
              <a:buSzPct val="150000"/>
              <a:buFont typeface="Wingdings" panose="05000000000000000000" pitchFamily="2" charset="2"/>
              <a:buNone/>
              <a:defRPr sz="2800">
                <a:solidFill>
                  <a:schemeClr val="accent2">
                    <a:lumMod val="60000"/>
                    <a:lumOff val="40000"/>
                  </a:schemeClr>
                </a:solidFill>
                <a:latin typeface="Verdana" panose="020B0604030504040204" pitchFamily="34" charset="0"/>
                <a:cs typeface="Arial" panose="020B0604020202020204" pitchFamily="34" charset="0"/>
              </a:defRPr>
            </a:lvl1pPr>
            <a:lvl2pPr marL="742950" indent="-285750">
              <a:defRPr sz="1400">
                <a:latin typeface="Verdana" panose="020B0604030504040204" pitchFamily="34" charset="0"/>
                <a:cs typeface="Arial" panose="020B0604020202020204" pitchFamily="34" charset="0"/>
              </a:defRPr>
            </a:lvl2pPr>
            <a:lvl3pPr marL="1143000" indent="-228600">
              <a:defRPr sz="1400">
                <a:latin typeface="Verdana" panose="020B0604030504040204" pitchFamily="34" charset="0"/>
                <a:cs typeface="Arial" panose="020B0604020202020204" pitchFamily="34" charset="0"/>
              </a:defRPr>
            </a:lvl3pPr>
            <a:lvl4pPr marL="1600200" indent="-228600">
              <a:defRPr sz="1400">
                <a:latin typeface="Verdana" panose="020B0604030504040204" pitchFamily="34" charset="0"/>
                <a:cs typeface="Arial" panose="020B0604020202020204" pitchFamily="34" charset="0"/>
              </a:defRPr>
            </a:lvl4pPr>
            <a:lvl5pPr marL="2057400" indent="-228600">
              <a:defRPr sz="1400">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latin typeface="Verdana" panose="020B0604030504040204" pitchFamily="34" charset="0"/>
                <a:cs typeface="Arial" panose="020B0604020202020204" pitchFamily="34" charset="0"/>
              </a:defRPr>
            </a:lvl9pPr>
          </a:lstStyle>
          <a:p>
            <a:pPr algn="l"/>
            <a:r>
              <a:rPr lang="el-GR" altLang="el-GR" sz="2000" dirty="0"/>
              <a:t>Συγκρίνοντας το 44% των αναγνωστών με άλλες δραστηριότητες, το 67% των Ελλήνων αφιερώνει χρόνο στη μουσική, το 65% στις ταινίες στην τηλεόραση και το 51% στις σειρές στην τηλεόραση και το 39% στο σινεμά. Με μικρότερα ποσοστά ακολουθούν το θέατρο και οι συνδρομητικές πλατφόρμες</a:t>
            </a:r>
          </a:p>
        </p:txBody>
      </p:sp>
      <p:graphicFrame>
        <p:nvGraphicFramePr>
          <p:cNvPr id="5" name="Αντικείμενο 2"/>
          <p:cNvGraphicFramePr>
            <a:graphicFrameLocks noChangeAspect="1"/>
          </p:cNvGraphicFramePr>
          <p:nvPr>
            <p:extLst>
              <p:ext uri="{D42A27DB-BD31-4B8C-83A1-F6EECF244321}">
                <p14:modId xmlns:p14="http://schemas.microsoft.com/office/powerpoint/2010/main" val="858907778"/>
              </p:ext>
            </p:extLst>
          </p:nvPr>
        </p:nvGraphicFramePr>
        <p:xfrm>
          <a:off x="539750" y="1427356"/>
          <a:ext cx="11124425" cy="5237039"/>
        </p:xfrm>
        <a:graphic>
          <a:graphicData uri="http://schemas.openxmlformats.org/presentationml/2006/ole">
            <mc:AlternateContent xmlns:mc="http://schemas.openxmlformats.org/markup-compatibility/2006">
              <mc:Choice xmlns:v="urn:schemas-microsoft-com:vml" Requires="v">
                <p:oleObj spid="_x0000_s2062" name="Chart" r:id="rId3" imgW="6696143" imgH="3924210" progId="MSGraph.Chart.8">
                  <p:embed followColorScheme="full"/>
                </p:oleObj>
              </mc:Choice>
              <mc:Fallback>
                <p:oleObj name="Chart" r:id="rId3" imgW="6696143" imgH="3924210" progId="MSGraph.Chart.8">
                  <p:embed followColorScheme="full"/>
                  <p:pic>
                    <p:nvPicPr>
                      <p:cNvPr id="48130" name="Αντικείμενο 2"/>
                      <p:cNvPicPr>
                        <a:picLocks noChangeAspect="1" noChangeArrowheads="1"/>
                      </p:cNvPicPr>
                      <p:nvPr/>
                    </p:nvPicPr>
                    <p:blipFill>
                      <a:blip r:embed="rId4"/>
                      <a:srcRect/>
                      <a:stretch>
                        <a:fillRect/>
                      </a:stretch>
                    </p:blipFill>
                    <p:spPr bwMode="auto">
                      <a:xfrm>
                        <a:off x="539750" y="1427356"/>
                        <a:ext cx="11124425" cy="5237039"/>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6822050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3426" name="Object 2"/>
          <p:cNvGraphicFramePr>
            <a:graphicFrameLocks noGrp="1" noChangeAspect="1"/>
          </p:cNvGraphicFramePr>
          <p:nvPr>
            <p:ph idx="4294967295"/>
          </p:nvPr>
        </p:nvGraphicFramePr>
        <p:xfrm>
          <a:off x="794" y="476251"/>
          <a:ext cx="7378700" cy="5522913"/>
        </p:xfrm>
        <a:graphic>
          <a:graphicData uri="http://schemas.openxmlformats.org/presentationml/2006/ole">
            <mc:AlternateContent xmlns:mc="http://schemas.openxmlformats.org/markup-compatibility/2006">
              <mc:Choice xmlns:v="urn:schemas-microsoft-com:vml" Requires="v">
                <p:oleObj spid="_x0000_s39962" name="Chart" r:id="rId4" imgW="7686743" imgH="5753010" progId="MSGraph.Chart.8">
                  <p:embed followColorScheme="full"/>
                </p:oleObj>
              </mc:Choice>
              <mc:Fallback>
                <p:oleObj name="Chart" r:id="rId4" imgW="7686743" imgH="5753010" progId="MSGraph.Chart.8">
                  <p:embed followColorScheme="full"/>
                  <p:pic>
                    <p:nvPicPr>
                      <p:cNvPr id="103426" name="Object 2"/>
                      <p:cNvPicPr>
                        <a:picLocks noGrp="1" noChangeAspect="1" noChangeArrowheads="1"/>
                      </p:cNvPicPr>
                      <p:nvPr/>
                    </p:nvPicPr>
                    <p:blipFill>
                      <a:blip r:embed="rId5"/>
                      <a:srcRect/>
                      <a:stretch>
                        <a:fillRect/>
                      </a:stretch>
                    </p:blipFill>
                    <p:spPr bwMode="auto">
                      <a:xfrm>
                        <a:off x="794" y="476251"/>
                        <a:ext cx="7378700" cy="552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3427" name="Text Box 4"/>
          <p:cNvSpPr txBox="1">
            <a:spLocks noChangeArrowheads="1"/>
          </p:cNvSpPr>
          <p:nvPr/>
        </p:nvSpPr>
        <p:spPr bwMode="auto">
          <a:xfrm>
            <a:off x="1878808" y="5692776"/>
            <a:ext cx="2339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eaLnBrk="1" hangingPunct="1">
              <a:spcBef>
                <a:spcPct val="50000"/>
              </a:spcBef>
            </a:pPr>
            <a:r>
              <a:rPr lang="el-GR" altLang="el-GR" b="1" dirty="0">
                <a:solidFill>
                  <a:schemeClr val="accent2">
                    <a:lumMod val="40000"/>
                    <a:lumOff val="60000"/>
                  </a:schemeClr>
                </a:solidFill>
              </a:rPr>
              <a:t>Σύνολο (Ν=</a:t>
            </a:r>
            <a:r>
              <a:rPr lang="en-US" altLang="el-GR" b="1" dirty="0">
                <a:solidFill>
                  <a:schemeClr val="accent2">
                    <a:lumMod val="40000"/>
                    <a:lumOff val="60000"/>
                  </a:schemeClr>
                </a:solidFill>
              </a:rPr>
              <a:t>1</a:t>
            </a:r>
            <a:r>
              <a:rPr lang="el-GR" altLang="el-GR" b="1" dirty="0">
                <a:solidFill>
                  <a:schemeClr val="accent2">
                    <a:lumMod val="40000"/>
                    <a:lumOff val="60000"/>
                  </a:schemeClr>
                </a:solidFill>
              </a:rPr>
              <a:t>674)</a:t>
            </a:r>
          </a:p>
        </p:txBody>
      </p:sp>
      <p:sp>
        <p:nvSpPr>
          <p:cNvPr id="103428" name="Text Box 3"/>
          <p:cNvSpPr txBox="1">
            <a:spLocks noChangeArrowheads="1"/>
          </p:cNvSpPr>
          <p:nvPr/>
        </p:nvSpPr>
        <p:spPr bwMode="auto">
          <a:xfrm>
            <a:off x="889795" y="50934"/>
            <a:ext cx="1130141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defPPr>
              <a:defRPr lang="en-US"/>
            </a:defPPr>
            <a:lvl1pPr>
              <a:lnSpc>
                <a:spcPct val="110000"/>
              </a:lnSpc>
              <a:spcBef>
                <a:spcPct val="30000"/>
              </a:spcBef>
              <a:buClr>
                <a:schemeClr val="folHlink"/>
              </a:buClr>
              <a:buSzPct val="150000"/>
              <a:buFont typeface="Wingdings" panose="05000000000000000000" pitchFamily="2" charset="2"/>
              <a:buNone/>
              <a:defRPr sz="2000">
                <a:solidFill>
                  <a:schemeClr val="accent2">
                    <a:lumMod val="60000"/>
                    <a:lumOff val="40000"/>
                  </a:schemeClr>
                </a:solidFill>
                <a:latin typeface="Verdana" panose="020B0604030504040204" pitchFamily="34" charset="0"/>
                <a:cs typeface="Arial" panose="020B0604020202020204" pitchFamily="34" charset="0"/>
              </a:defRPr>
            </a:lvl1pPr>
          </a:lstStyle>
          <a:p>
            <a:r>
              <a:rPr lang="el-GR" altLang="el-GR" dirty="0"/>
              <a:t>1 στους 2 Έλληνες και  2 στους 3 αναγνώστες γνωρίζουν την ύπαρξη </a:t>
            </a:r>
            <a:r>
              <a:rPr lang="en-US" altLang="el-GR" dirty="0"/>
              <a:t>e-books</a:t>
            </a:r>
            <a:endParaRPr lang="el-GR" altLang="el-GR" dirty="0"/>
          </a:p>
        </p:txBody>
      </p:sp>
      <p:graphicFrame>
        <p:nvGraphicFramePr>
          <p:cNvPr id="103429" name="Αντικείμενο 2"/>
          <p:cNvGraphicFramePr>
            <a:graphicFrameLocks noGrp="1" noChangeAspect="1"/>
          </p:cNvGraphicFramePr>
          <p:nvPr>
            <p:extLst>
              <p:ext uri="{D42A27DB-BD31-4B8C-83A1-F6EECF244321}">
                <p14:modId xmlns:p14="http://schemas.microsoft.com/office/powerpoint/2010/main" val="2539652753"/>
              </p:ext>
            </p:extLst>
          </p:nvPr>
        </p:nvGraphicFramePr>
        <p:xfrm>
          <a:off x="7031833" y="3429001"/>
          <a:ext cx="4967287" cy="3033712"/>
        </p:xfrm>
        <a:graphic>
          <a:graphicData uri="http://schemas.openxmlformats.org/presentationml/2006/ole">
            <mc:AlternateContent xmlns:mc="http://schemas.openxmlformats.org/markup-compatibility/2006">
              <mc:Choice xmlns:v="urn:schemas-microsoft-com:vml" Requires="v">
                <p:oleObj spid="_x0000_s39963" name="Chart" r:id="rId6" imgW="7581900" imgH="5753010" progId="MSGraph.Chart.8">
                  <p:embed followColorScheme="full"/>
                </p:oleObj>
              </mc:Choice>
              <mc:Fallback>
                <p:oleObj name="Chart" r:id="rId6" imgW="7581900" imgH="5753010" progId="MSGraph.Chart.8">
                  <p:embed followColorScheme="full"/>
                  <p:pic>
                    <p:nvPicPr>
                      <p:cNvPr id="103429" name="Αντικείμενο 2"/>
                      <p:cNvPicPr>
                        <a:picLocks noGrp="1" noChangeAspect="1" noChangeArrowheads="1"/>
                      </p:cNvPicPr>
                      <p:nvPr/>
                    </p:nvPicPr>
                    <p:blipFill>
                      <a:blip r:embed="rId7"/>
                      <a:srcRect/>
                      <a:stretch>
                        <a:fillRect/>
                      </a:stretch>
                    </p:blipFill>
                    <p:spPr bwMode="auto">
                      <a:xfrm>
                        <a:off x="7031833" y="3429001"/>
                        <a:ext cx="4967287" cy="3033712"/>
                      </a:xfrm>
                      <a:prstGeom prst="rect">
                        <a:avLst/>
                      </a:prstGeom>
                      <a:noFill/>
                      <a:ln>
                        <a:noFill/>
                      </a:ln>
                    </p:spPr>
                  </p:pic>
                </p:oleObj>
              </mc:Fallback>
            </mc:AlternateContent>
          </a:graphicData>
        </a:graphic>
      </p:graphicFrame>
      <p:sp>
        <p:nvSpPr>
          <p:cNvPr id="103430" name="Text Box 4"/>
          <p:cNvSpPr txBox="1">
            <a:spLocks noChangeArrowheads="1"/>
          </p:cNvSpPr>
          <p:nvPr/>
        </p:nvSpPr>
        <p:spPr bwMode="auto">
          <a:xfrm>
            <a:off x="8305008" y="6308726"/>
            <a:ext cx="26876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eaLnBrk="1" hangingPunct="1">
              <a:spcBef>
                <a:spcPct val="50000"/>
              </a:spcBef>
            </a:pPr>
            <a:r>
              <a:rPr lang="el-GR" altLang="el-GR" b="1" dirty="0">
                <a:solidFill>
                  <a:schemeClr val="accent2">
                    <a:lumMod val="40000"/>
                    <a:lumOff val="60000"/>
                  </a:schemeClr>
                </a:solidFill>
              </a:rPr>
              <a:t>Μη αναγνώστες (Ν=951)</a:t>
            </a:r>
          </a:p>
        </p:txBody>
      </p:sp>
      <p:graphicFrame>
        <p:nvGraphicFramePr>
          <p:cNvPr id="103431" name="Αντικείμενο 3"/>
          <p:cNvGraphicFramePr>
            <a:graphicFrameLocks noGrp="1" noChangeAspect="1"/>
          </p:cNvGraphicFramePr>
          <p:nvPr>
            <p:extLst>
              <p:ext uri="{D42A27DB-BD31-4B8C-83A1-F6EECF244321}">
                <p14:modId xmlns:p14="http://schemas.microsoft.com/office/powerpoint/2010/main" val="2916195705"/>
              </p:ext>
            </p:extLst>
          </p:nvPr>
        </p:nvGraphicFramePr>
        <p:xfrm>
          <a:off x="7031833" y="570017"/>
          <a:ext cx="4968875" cy="3027260"/>
        </p:xfrm>
        <a:graphic>
          <a:graphicData uri="http://schemas.openxmlformats.org/presentationml/2006/ole">
            <mc:AlternateContent xmlns:mc="http://schemas.openxmlformats.org/markup-compatibility/2006">
              <mc:Choice xmlns:v="urn:schemas-microsoft-com:vml" Requires="v">
                <p:oleObj spid="_x0000_s39964" name="Chart" r:id="rId8" imgW="7581900" imgH="5753010" progId="MSGraph.Chart.8">
                  <p:embed followColorScheme="full"/>
                </p:oleObj>
              </mc:Choice>
              <mc:Fallback>
                <p:oleObj name="Chart" r:id="rId8" imgW="7581900" imgH="5753010" progId="MSGraph.Chart.8">
                  <p:embed followColorScheme="full"/>
                  <p:pic>
                    <p:nvPicPr>
                      <p:cNvPr id="103431" name="Αντικείμενο 3"/>
                      <p:cNvPicPr>
                        <a:picLocks noGrp="1" noChangeAspect="1" noChangeArrowheads="1"/>
                      </p:cNvPicPr>
                      <p:nvPr/>
                    </p:nvPicPr>
                    <p:blipFill>
                      <a:blip r:embed="rId9"/>
                      <a:srcRect/>
                      <a:stretch>
                        <a:fillRect/>
                      </a:stretch>
                    </p:blipFill>
                    <p:spPr bwMode="auto">
                      <a:xfrm>
                        <a:off x="7031833" y="570017"/>
                        <a:ext cx="4968875" cy="3027260"/>
                      </a:xfrm>
                      <a:prstGeom prst="rect">
                        <a:avLst/>
                      </a:prstGeom>
                      <a:noFill/>
                      <a:ln>
                        <a:noFill/>
                      </a:ln>
                    </p:spPr>
                  </p:pic>
                </p:oleObj>
              </mc:Fallback>
            </mc:AlternateContent>
          </a:graphicData>
        </a:graphic>
      </p:graphicFrame>
      <p:sp>
        <p:nvSpPr>
          <p:cNvPr id="103432" name="Text Box 4"/>
          <p:cNvSpPr txBox="1">
            <a:spLocks noChangeArrowheads="1"/>
          </p:cNvSpPr>
          <p:nvPr/>
        </p:nvSpPr>
        <p:spPr bwMode="auto">
          <a:xfrm>
            <a:off x="8358983" y="3429001"/>
            <a:ext cx="24971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algn="r" eaLnBrk="1" hangingPunct="1">
              <a:spcBef>
                <a:spcPct val="50000"/>
              </a:spcBef>
            </a:pPr>
            <a:r>
              <a:rPr lang="el-GR" altLang="el-GR" b="1" dirty="0">
                <a:solidFill>
                  <a:schemeClr val="accent2">
                    <a:lumMod val="40000"/>
                    <a:lumOff val="60000"/>
                  </a:schemeClr>
                </a:solidFill>
              </a:rPr>
              <a:t>Αναγνώστες (Ν=723)</a:t>
            </a:r>
          </a:p>
        </p:txBody>
      </p:sp>
    </p:spTree>
    <p:extLst>
      <p:ext uri="{BB962C8B-B14F-4D97-AF65-F5344CB8AC3E}">
        <p14:creationId xmlns:p14="http://schemas.microsoft.com/office/powerpoint/2010/main" val="3127704001"/>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Box 3"/>
          <p:cNvSpPr txBox="1">
            <a:spLocks noChangeArrowheads="1"/>
          </p:cNvSpPr>
          <p:nvPr/>
        </p:nvSpPr>
        <p:spPr bwMode="auto">
          <a:xfrm>
            <a:off x="889795" y="50935"/>
            <a:ext cx="1130141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defPPr>
              <a:defRPr lang="en-US"/>
            </a:defPPr>
            <a:lvl1pPr>
              <a:lnSpc>
                <a:spcPct val="110000"/>
              </a:lnSpc>
              <a:spcBef>
                <a:spcPct val="30000"/>
              </a:spcBef>
              <a:buClr>
                <a:schemeClr val="folHlink"/>
              </a:buClr>
              <a:buSzPct val="150000"/>
              <a:buFont typeface="Wingdings" panose="05000000000000000000" pitchFamily="2" charset="2"/>
              <a:buNone/>
              <a:defRPr sz="2000">
                <a:solidFill>
                  <a:schemeClr val="accent2">
                    <a:lumMod val="60000"/>
                    <a:lumOff val="40000"/>
                  </a:schemeClr>
                </a:solidFill>
                <a:latin typeface="Verdana" panose="020B0604030504040204" pitchFamily="34" charset="0"/>
                <a:cs typeface="Arial" panose="020B0604020202020204" pitchFamily="34" charset="0"/>
              </a:defRPr>
            </a:lvl1pPr>
          </a:lstStyle>
          <a:p>
            <a:r>
              <a:rPr lang="el-GR" altLang="el-GR" dirty="0"/>
              <a:t>Μόνο το 5% των Ελλήνων  έχουν διαβάσει τον τελευταίο χρόνο κάποιο </a:t>
            </a:r>
            <a:r>
              <a:rPr lang="en-US" altLang="el-GR" dirty="0"/>
              <a:t>e-boo</a:t>
            </a:r>
            <a:r>
              <a:rPr lang="en-GB" altLang="el-GR" dirty="0"/>
              <a:t>k</a:t>
            </a:r>
            <a:endParaRPr lang="el-GR" altLang="el-GR" dirty="0"/>
          </a:p>
        </p:txBody>
      </p:sp>
      <p:graphicFrame>
        <p:nvGraphicFramePr>
          <p:cNvPr id="105475" name="Αντικείμενο 1"/>
          <p:cNvGraphicFramePr>
            <a:graphicFrameLocks noGrp="1" noChangeAspect="1"/>
          </p:cNvGraphicFramePr>
          <p:nvPr>
            <p:extLst>
              <p:ext uri="{D42A27DB-BD31-4B8C-83A1-F6EECF244321}">
                <p14:modId xmlns:p14="http://schemas.microsoft.com/office/powerpoint/2010/main" val="917601563"/>
              </p:ext>
            </p:extLst>
          </p:nvPr>
        </p:nvGraphicFramePr>
        <p:xfrm>
          <a:off x="2570163" y="1049338"/>
          <a:ext cx="6496050" cy="4986337"/>
        </p:xfrm>
        <a:graphic>
          <a:graphicData uri="http://schemas.openxmlformats.org/presentationml/2006/ole">
            <mc:AlternateContent xmlns:mc="http://schemas.openxmlformats.org/markup-compatibility/2006">
              <mc:Choice xmlns:v="urn:schemas-microsoft-com:vml" Requires="v">
                <p:oleObj spid="_x0000_s40969" name="Chart" r:id="rId4" imgW="8134485" imgH="6248490" progId="MSGraph.Chart.8">
                  <p:embed followColorScheme="full"/>
                </p:oleObj>
              </mc:Choice>
              <mc:Fallback>
                <p:oleObj name="Chart" r:id="rId4" imgW="8134485" imgH="6248490" progId="MSGraph.Chart.8">
                  <p:embed followColorScheme="full"/>
                  <p:pic>
                    <p:nvPicPr>
                      <p:cNvPr id="105475" name="Αντικείμενο 1"/>
                      <p:cNvPicPr>
                        <a:picLocks noGrp="1" noChangeAspect="1" noChangeArrowheads="1"/>
                      </p:cNvPicPr>
                      <p:nvPr/>
                    </p:nvPicPr>
                    <p:blipFill>
                      <a:blip r:embed="rId5"/>
                      <a:srcRect/>
                      <a:stretch>
                        <a:fillRect/>
                      </a:stretch>
                    </p:blipFill>
                    <p:spPr bwMode="auto">
                      <a:xfrm>
                        <a:off x="2570163" y="1049338"/>
                        <a:ext cx="6496050" cy="498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5476" name="Text Box 4"/>
          <p:cNvSpPr txBox="1">
            <a:spLocks noChangeArrowheads="1"/>
          </p:cNvSpPr>
          <p:nvPr/>
        </p:nvSpPr>
        <p:spPr bwMode="auto">
          <a:xfrm>
            <a:off x="6347582" y="6322743"/>
            <a:ext cx="4994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algn="r" eaLnBrk="1" hangingPunct="1">
              <a:spcBef>
                <a:spcPct val="50000"/>
              </a:spcBef>
            </a:pPr>
            <a:r>
              <a:rPr lang="el-GR" altLang="el-GR" sz="1800" b="1">
                <a:solidFill>
                  <a:schemeClr val="accent2">
                    <a:lumMod val="40000"/>
                    <a:lumOff val="60000"/>
                  </a:schemeClr>
                </a:solidFill>
                <a:latin typeface="Arial" panose="020B0604020202020204" pitchFamily="34" charset="0"/>
              </a:rPr>
              <a:t>Ν=</a:t>
            </a:r>
            <a:r>
              <a:rPr lang="en-US" altLang="el-GR" sz="1800" b="1">
                <a:solidFill>
                  <a:schemeClr val="accent2">
                    <a:lumMod val="40000"/>
                    <a:lumOff val="60000"/>
                  </a:schemeClr>
                </a:solidFill>
                <a:latin typeface="Arial" panose="020B0604020202020204" pitchFamily="34" charset="0"/>
              </a:rPr>
              <a:t>1</a:t>
            </a:r>
            <a:r>
              <a:rPr lang="el-GR" altLang="el-GR" sz="1800" b="1">
                <a:solidFill>
                  <a:schemeClr val="accent2">
                    <a:lumMod val="40000"/>
                    <a:lumOff val="60000"/>
                  </a:schemeClr>
                </a:solidFill>
                <a:latin typeface="Arial" panose="020B0604020202020204" pitchFamily="34" charset="0"/>
              </a:rPr>
              <a:t>674</a:t>
            </a:r>
          </a:p>
        </p:txBody>
      </p:sp>
    </p:spTree>
    <p:extLst>
      <p:ext uri="{BB962C8B-B14F-4D97-AF65-F5344CB8AC3E}">
        <p14:creationId xmlns:p14="http://schemas.microsoft.com/office/powerpoint/2010/main" val="333083756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766763" y="81889"/>
            <a:ext cx="114236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defPPr>
              <a:defRPr lang="en-US"/>
            </a:defPPr>
            <a:lvl1pPr>
              <a:lnSpc>
                <a:spcPct val="110000"/>
              </a:lnSpc>
              <a:spcBef>
                <a:spcPct val="30000"/>
              </a:spcBef>
              <a:buClr>
                <a:schemeClr val="folHlink"/>
              </a:buClr>
              <a:buSzPct val="150000"/>
              <a:buFont typeface="Wingdings" panose="05000000000000000000" pitchFamily="2" charset="2"/>
              <a:buNone/>
              <a:defRPr sz="2000">
                <a:solidFill>
                  <a:schemeClr val="accent2">
                    <a:lumMod val="60000"/>
                    <a:lumOff val="40000"/>
                  </a:schemeClr>
                </a:solidFill>
                <a:latin typeface="Verdana" panose="020B0604030504040204" pitchFamily="34" charset="0"/>
                <a:cs typeface="Arial" panose="020B0604020202020204" pitchFamily="34" charset="0"/>
              </a:defRPr>
            </a:lvl1pPr>
            <a:lvl2pPr marL="742950" indent="-285750">
              <a:defRPr sz="1400">
                <a:latin typeface="Verdana" panose="020B0604030504040204" pitchFamily="34" charset="0"/>
                <a:cs typeface="Arial" panose="020B0604020202020204" pitchFamily="34" charset="0"/>
              </a:defRPr>
            </a:lvl2pPr>
            <a:lvl3pPr marL="1143000" indent="-228600">
              <a:defRPr sz="1400">
                <a:latin typeface="Verdana" panose="020B0604030504040204" pitchFamily="34" charset="0"/>
                <a:cs typeface="Arial" panose="020B0604020202020204" pitchFamily="34" charset="0"/>
              </a:defRPr>
            </a:lvl3pPr>
            <a:lvl4pPr marL="1600200" indent="-228600">
              <a:defRPr sz="1400">
                <a:latin typeface="Verdana" panose="020B0604030504040204" pitchFamily="34" charset="0"/>
                <a:cs typeface="Arial" panose="020B0604020202020204" pitchFamily="34" charset="0"/>
              </a:defRPr>
            </a:lvl4pPr>
            <a:lvl5pPr marL="2057400" indent="-228600">
              <a:defRPr sz="1400">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latin typeface="Verdana" panose="020B0604030504040204" pitchFamily="34" charset="0"/>
                <a:cs typeface="Arial" panose="020B0604020202020204" pitchFamily="34" charset="0"/>
              </a:defRPr>
            </a:lvl9pPr>
          </a:lstStyle>
          <a:p>
            <a:r>
              <a:rPr lang="el-GR" altLang="el-GR" dirty="0"/>
              <a:t>Το μέσο μερίδιο του χρόνου που αφιερώνεται στο διάβασμα ανάμεσα σε άλλες ψυχαγωγικές δραστηριότητες είναι 10%</a:t>
            </a:r>
          </a:p>
        </p:txBody>
      </p:sp>
      <p:graphicFrame>
        <p:nvGraphicFramePr>
          <p:cNvPr id="2" name="Object 3"/>
          <p:cNvGraphicFramePr>
            <a:graphicFrameLocks noGrp="1" noChangeAspect="1"/>
          </p:cNvGraphicFramePr>
          <p:nvPr>
            <p:ph sz="half" idx="4294967295"/>
            <p:extLst>
              <p:ext uri="{D42A27DB-BD31-4B8C-83A1-F6EECF244321}">
                <p14:modId xmlns:p14="http://schemas.microsoft.com/office/powerpoint/2010/main" val="3762817152"/>
              </p:ext>
            </p:extLst>
          </p:nvPr>
        </p:nvGraphicFramePr>
        <p:xfrm>
          <a:off x="548972" y="851330"/>
          <a:ext cx="10131028" cy="569552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Box 4"/>
          <p:cNvSpPr txBox="1">
            <a:spLocks noChangeArrowheads="1"/>
          </p:cNvSpPr>
          <p:nvPr/>
        </p:nvSpPr>
        <p:spPr bwMode="auto">
          <a:xfrm>
            <a:off x="6357938" y="6353300"/>
            <a:ext cx="4994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algn="r" eaLnBrk="1" hangingPunct="1">
              <a:spcBef>
                <a:spcPct val="50000"/>
              </a:spcBef>
            </a:pPr>
            <a:r>
              <a:rPr lang="el-GR" altLang="el-GR" sz="1800" b="1" dirty="0">
                <a:latin typeface="Arial" panose="020B0604020202020204" pitchFamily="34" charset="0"/>
              </a:rPr>
              <a:t>Ν=</a:t>
            </a:r>
            <a:r>
              <a:rPr lang="en-US" altLang="el-GR" sz="1800" b="1" dirty="0">
                <a:latin typeface="Arial" panose="020B0604020202020204" pitchFamily="34" charset="0"/>
              </a:rPr>
              <a:t>1</a:t>
            </a:r>
            <a:r>
              <a:rPr lang="el-GR" altLang="el-GR" sz="1800" b="1" dirty="0">
                <a:latin typeface="Arial" panose="020B0604020202020204" pitchFamily="34" charset="0"/>
              </a:rPr>
              <a:t>674</a:t>
            </a:r>
          </a:p>
        </p:txBody>
      </p:sp>
    </p:spTree>
    <p:extLst>
      <p:ext uri="{BB962C8B-B14F-4D97-AF65-F5344CB8AC3E}">
        <p14:creationId xmlns:p14="http://schemas.microsoft.com/office/powerpoint/2010/main" val="1901766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731325" y="79375"/>
            <a:ext cx="1056005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defPPr>
              <a:defRPr lang="en-US"/>
            </a:defPPr>
            <a:lvl1pPr>
              <a:lnSpc>
                <a:spcPct val="110000"/>
              </a:lnSpc>
              <a:spcBef>
                <a:spcPct val="30000"/>
              </a:spcBef>
              <a:buClr>
                <a:schemeClr val="folHlink"/>
              </a:buClr>
              <a:buSzPct val="150000"/>
              <a:buFont typeface="Wingdings" panose="05000000000000000000" pitchFamily="2" charset="2"/>
              <a:buNone/>
              <a:defRPr sz="2000">
                <a:solidFill>
                  <a:schemeClr val="accent2">
                    <a:lumMod val="60000"/>
                    <a:lumOff val="40000"/>
                  </a:schemeClr>
                </a:solidFill>
                <a:latin typeface="Verdana" panose="020B0604030504040204" pitchFamily="34" charset="0"/>
                <a:cs typeface="Arial" panose="020B0604020202020204" pitchFamily="34" charset="0"/>
              </a:defRPr>
            </a:lvl1pPr>
            <a:lvl2pPr marL="742950" indent="-285750">
              <a:defRPr sz="1400">
                <a:latin typeface="Verdana" panose="020B0604030504040204" pitchFamily="34" charset="0"/>
                <a:cs typeface="Arial" panose="020B0604020202020204" pitchFamily="34" charset="0"/>
              </a:defRPr>
            </a:lvl2pPr>
            <a:lvl3pPr marL="1143000" indent="-228600">
              <a:defRPr sz="1400">
                <a:latin typeface="Verdana" panose="020B0604030504040204" pitchFamily="34" charset="0"/>
                <a:cs typeface="Arial" panose="020B0604020202020204" pitchFamily="34" charset="0"/>
              </a:defRPr>
            </a:lvl3pPr>
            <a:lvl4pPr marL="1600200" indent="-228600">
              <a:defRPr sz="1400">
                <a:latin typeface="Verdana" panose="020B0604030504040204" pitchFamily="34" charset="0"/>
                <a:cs typeface="Arial" panose="020B0604020202020204" pitchFamily="34" charset="0"/>
              </a:defRPr>
            </a:lvl4pPr>
            <a:lvl5pPr marL="2057400" indent="-228600">
              <a:defRPr sz="1400">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latin typeface="Verdana" panose="020B0604030504040204" pitchFamily="34" charset="0"/>
                <a:cs typeface="Arial" panose="020B0604020202020204" pitchFamily="34" charset="0"/>
              </a:defRPr>
            </a:lvl9pPr>
          </a:lstStyle>
          <a:p>
            <a:r>
              <a:rPr lang="el-GR" altLang="el-GR" dirty="0"/>
              <a:t>Αναγνώστες και περιοχές της Ελλάδας: Οι μισοί Αθηναίοι έχουν διαβάσει έστω και ένα βιβλίο τον τελευταίο χρόνο. Χαμηλότερα τα ποσοστά της διείσδυσης της ανάγνωσης στη Θεσσαλονίκη και την υπόλοιπη Ελλάδα</a:t>
            </a:r>
          </a:p>
        </p:txBody>
      </p:sp>
      <p:sp>
        <p:nvSpPr>
          <p:cNvPr id="12" name="Line 7"/>
          <p:cNvSpPr>
            <a:spLocks noChangeShapeType="1"/>
          </p:cNvSpPr>
          <p:nvPr/>
        </p:nvSpPr>
        <p:spPr bwMode="auto">
          <a:xfrm flipV="1">
            <a:off x="622300" y="2191013"/>
            <a:ext cx="11568113" cy="71437"/>
          </a:xfrm>
          <a:prstGeom prst="line">
            <a:avLst/>
          </a:prstGeom>
          <a:noFill/>
          <a:ln w="28575">
            <a:solidFill>
              <a:srgbClr val="969696"/>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l-GR"/>
          </a:p>
        </p:txBody>
      </p:sp>
      <p:graphicFrame>
        <p:nvGraphicFramePr>
          <p:cNvPr id="19" name="Object 2"/>
          <p:cNvGraphicFramePr>
            <a:graphicFrameLocks/>
          </p:cNvGraphicFramePr>
          <p:nvPr>
            <p:extLst>
              <p:ext uri="{D42A27DB-BD31-4B8C-83A1-F6EECF244321}">
                <p14:modId xmlns:p14="http://schemas.microsoft.com/office/powerpoint/2010/main" val="2451987312"/>
              </p:ext>
            </p:extLst>
          </p:nvPr>
        </p:nvGraphicFramePr>
        <p:xfrm>
          <a:off x="7937" y="873388"/>
          <a:ext cx="12131676" cy="5818187"/>
        </p:xfrm>
        <a:graphic>
          <a:graphicData uri="http://schemas.openxmlformats.org/drawingml/2006/chart">
            <c:chart xmlns:c="http://schemas.openxmlformats.org/drawingml/2006/chart" xmlns:r="http://schemas.openxmlformats.org/officeDocument/2006/relationships" r:id="rId2"/>
          </a:graphicData>
        </a:graphic>
      </p:graphicFrame>
      <p:pic>
        <p:nvPicPr>
          <p:cNvPr id="14" name="Picture 8" descr="ÎÏÎ¿ÏÎ­Î»ÎµÏÎ¼Î± ÎµÎ¹ÎºÏÎ½Î±Ï Î³Î¹Î± ÎÎµÏÎºÏÏ ÏÏÏÎ³Î¿Ï"/>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8575" y="2994288"/>
            <a:ext cx="2284413" cy="321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0" descr="ÎÏÎ¿ÏÎ­Î»ÎµÏÎ¼Î± ÎµÎ¹ÎºÏÎ½Î±Ï Î³Î¹Î± ÎÎ¸Î®Î½Î± Î±ÎºÏÏÏÎ¿Î»Î·"/>
          <p:cNvPicPr>
            <a:picLocks noChangeAspect="1" noChangeArrowheads="1"/>
          </p:cNvPicPr>
          <p:nvPr/>
        </p:nvPicPr>
        <p:blipFill>
          <a:blip r:embed="rId4">
            <a:extLst>
              <a:ext uri="{28A0092B-C50C-407E-A947-70E740481C1C}">
                <a14:useLocalDpi xmlns:a14="http://schemas.microsoft.com/office/drawing/2010/main" val="0"/>
              </a:ext>
            </a:extLst>
          </a:blip>
          <a:srcRect b="-2"/>
          <a:stretch>
            <a:fillRect/>
          </a:stretch>
        </p:blipFill>
        <p:spPr bwMode="auto">
          <a:xfrm>
            <a:off x="1316038" y="1759213"/>
            <a:ext cx="2463800"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2" descr="ÎÏÎ¿ÏÎ­Î»ÎµÏÎ¼Î± ÎµÎ¹ÎºÏÎ½Î±Ï Î³Î¹Î± ÎÏÎ±ÏÏÎ¹Î±ÎºÎ­Ï ÏÏÎ»ÎµÎ¹Ï"/>
          <p:cNvPicPr>
            <a:picLocks noChangeAspect="1" noChangeArrowheads="1"/>
          </p:cNvPicPr>
          <p:nvPr/>
        </p:nvPicPr>
        <p:blipFill>
          <a:blip r:embed="rId5">
            <a:extLst>
              <a:ext uri="{28A0092B-C50C-407E-A947-70E740481C1C}">
                <a14:useLocalDpi xmlns:a14="http://schemas.microsoft.com/office/drawing/2010/main" val="0"/>
              </a:ext>
            </a:extLst>
          </a:blip>
          <a:srcRect l="-1096"/>
          <a:stretch>
            <a:fillRect/>
          </a:stretch>
        </p:blipFill>
        <p:spPr bwMode="auto">
          <a:xfrm>
            <a:off x="8682038" y="2705363"/>
            <a:ext cx="259397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7" name="Group 42">
            <a:extLst>
              <a:ext uri="{FF2B5EF4-FFF2-40B4-BE49-F238E27FC236}">
                <a16:creationId xmlns:a16="http://schemas.microsoft.com/office/drawing/2014/main" id="{C37D1CFD-9E71-48F3-9A23-1995DE4BDD44}"/>
              </a:ext>
            </a:extLst>
          </p:cNvPr>
          <p:cNvGraphicFramePr>
            <a:graphicFrameLocks noGrp="1"/>
          </p:cNvGraphicFramePr>
          <p:nvPr>
            <p:extLst>
              <p:ext uri="{D42A27DB-BD31-4B8C-83A1-F6EECF244321}">
                <p14:modId xmlns:p14="http://schemas.microsoft.com/office/powerpoint/2010/main" val="4088316156"/>
              </p:ext>
            </p:extLst>
          </p:nvPr>
        </p:nvGraphicFramePr>
        <p:xfrm>
          <a:off x="334963" y="6455038"/>
          <a:ext cx="11052175" cy="525462"/>
        </p:xfrm>
        <a:graphic>
          <a:graphicData uri="http://schemas.openxmlformats.org/drawingml/2006/table">
            <a:tbl>
              <a:tblPr/>
              <a:tblGrid>
                <a:gridCol w="2447875">
                  <a:extLst>
                    <a:ext uri="{9D8B030D-6E8A-4147-A177-3AD203B41FA5}">
                      <a16:colId xmlns:a16="http://schemas.microsoft.com/office/drawing/2014/main" val="20000"/>
                    </a:ext>
                  </a:extLst>
                </a:gridCol>
                <a:gridCol w="4998525">
                  <a:extLst>
                    <a:ext uri="{9D8B030D-6E8A-4147-A177-3AD203B41FA5}">
                      <a16:colId xmlns:a16="http://schemas.microsoft.com/office/drawing/2014/main" val="20001"/>
                    </a:ext>
                  </a:extLst>
                </a:gridCol>
                <a:gridCol w="3605775">
                  <a:extLst>
                    <a:ext uri="{9D8B030D-6E8A-4147-A177-3AD203B41FA5}">
                      <a16:colId xmlns:a16="http://schemas.microsoft.com/office/drawing/2014/main" val="20002"/>
                    </a:ext>
                  </a:extLst>
                </a:gridCol>
              </a:tblGrid>
              <a:tr h="525462">
                <a:tc>
                  <a:txBody>
                    <a:bodyPr/>
                    <a:lstStyle>
                      <a:lvl1pPr>
                        <a:spcBef>
                          <a:spcPct val="20000"/>
                        </a:spcBef>
                        <a:buClr>
                          <a:schemeClr val="bg2"/>
                        </a:buClr>
                        <a:buSzPct val="75000"/>
                        <a:buFont typeface="Wingdings" pitchFamily="2" charset="2"/>
                        <a:defRPr sz="2400">
                          <a:solidFill>
                            <a:schemeClr val="tx1"/>
                          </a:solidFill>
                          <a:latin typeface="Verdana" pitchFamily="34" charset="0"/>
                          <a:cs typeface="Arial" charset="0"/>
                        </a:defRPr>
                      </a:lvl1pPr>
                      <a:lvl2pPr>
                        <a:spcBef>
                          <a:spcPct val="20000"/>
                        </a:spcBef>
                        <a:buClr>
                          <a:schemeClr val="tx2"/>
                        </a:buClr>
                        <a:buSzPct val="75000"/>
                        <a:buFont typeface="Wingdings" pitchFamily="2" charset="2"/>
                        <a:defRPr sz="2000">
                          <a:solidFill>
                            <a:schemeClr val="tx1"/>
                          </a:solidFill>
                          <a:latin typeface="Verdana" pitchFamily="34" charset="0"/>
                          <a:cs typeface="Arial" charset="0"/>
                        </a:defRPr>
                      </a:lvl2pPr>
                      <a:lvl3pPr>
                        <a:spcBef>
                          <a:spcPct val="20000"/>
                        </a:spcBef>
                        <a:buClr>
                          <a:schemeClr val="accent1"/>
                        </a:buClr>
                        <a:buSzPct val="65000"/>
                        <a:buFont typeface="Wingdings" pitchFamily="2" charset="2"/>
                        <a:defRPr>
                          <a:solidFill>
                            <a:schemeClr val="tx1"/>
                          </a:solidFill>
                          <a:latin typeface="Verdana" pitchFamily="34" charset="0"/>
                          <a:cs typeface="Arial" charset="0"/>
                        </a:defRPr>
                      </a:lvl3pPr>
                      <a:lvl4pPr>
                        <a:spcBef>
                          <a:spcPct val="20000"/>
                        </a:spcBef>
                        <a:buClr>
                          <a:schemeClr val="bg2"/>
                        </a:buClr>
                        <a:buFont typeface="Wingdings" pitchFamily="2" charset="2"/>
                        <a:defRPr sz="1600">
                          <a:solidFill>
                            <a:schemeClr val="tx1"/>
                          </a:solidFill>
                          <a:latin typeface="Verdana" pitchFamily="34" charset="0"/>
                          <a:cs typeface="Arial" charset="0"/>
                        </a:defRPr>
                      </a:lvl4pPr>
                      <a:lvl5pPr>
                        <a:spcBef>
                          <a:spcPct val="20000"/>
                        </a:spcBef>
                        <a:buClr>
                          <a:schemeClr val="tx2"/>
                        </a:buClr>
                        <a:buSzPct val="80000"/>
                        <a:buFont typeface="Wingdings" pitchFamily="2" charset="2"/>
                        <a:defRPr sz="1600">
                          <a:solidFill>
                            <a:schemeClr val="tx1"/>
                          </a:solidFill>
                          <a:latin typeface="Verdana" pitchFamily="34" charset="0"/>
                          <a:cs typeface="Arial" charset="0"/>
                        </a:defRPr>
                      </a:lvl5pPr>
                      <a:lvl6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6pPr>
                      <a:lvl7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7pPr>
                      <a:lvl8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8pPr>
                      <a:lvl9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1000" b="0" i="0" u="none" strike="noStrike" cap="none" normalizeH="0" baseline="0" dirty="0">
                          <a:ln>
                            <a:noFill/>
                          </a:ln>
                          <a:solidFill>
                            <a:schemeClr val="tx1"/>
                          </a:solidFill>
                          <a:effectLst/>
                          <a:latin typeface="Arial" charset="0"/>
                          <a:cs typeface="Arial" charset="0"/>
                        </a:rPr>
                        <a:t>                                                  Ν=622                                                                              </a:t>
                      </a:r>
                      <a:endParaRPr kumimoji="0" lang="el-GR" altLang="el-GR" sz="1400" b="0" i="0" u="none" strike="noStrike" cap="none" normalizeH="0" baseline="0" dirty="0">
                        <a:ln>
                          <a:noFill/>
                        </a:ln>
                        <a:solidFill>
                          <a:schemeClr val="tx1"/>
                        </a:solidFill>
                        <a:effectLst/>
                        <a:latin typeface="Verdana" pitchFamily="34" charset="0"/>
                        <a:cs typeface="Arial" charset="0"/>
                      </a:endParaRPr>
                    </a:p>
                  </a:txBody>
                  <a:tcPr marL="91432" marR="91432" anchor="ctr" horzOverflow="overflow">
                    <a:lnL cap="flat">
                      <a:noFill/>
                    </a:lnL>
                    <a:lnR>
                      <a:noFill/>
                    </a:lnR>
                    <a:lnT cap="flat">
                      <a:noFill/>
                    </a:lnT>
                    <a:lnB cap="flat">
                      <a:noFill/>
                    </a:lnB>
                    <a:lnTlToBr>
                      <a:noFill/>
                    </a:lnTlToBr>
                    <a:lnBlToTr>
                      <a:noFill/>
                    </a:lnBlToTr>
                    <a:noFill/>
                  </a:tcPr>
                </a:tc>
                <a:tc>
                  <a:txBody>
                    <a:bodyPr/>
                    <a:lstStyle>
                      <a:lvl1pPr>
                        <a:spcBef>
                          <a:spcPct val="20000"/>
                        </a:spcBef>
                        <a:buClr>
                          <a:schemeClr val="bg2"/>
                        </a:buClr>
                        <a:buSzPct val="75000"/>
                        <a:buFont typeface="Wingdings" pitchFamily="2" charset="2"/>
                        <a:defRPr sz="2400">
                          <a:solidFill>
                            <a:schemeClr val="tx1"/>
                          </a:solidFill>
                          <a:latin typeface="Verdana" pitchFamily="34" charset="0"/>
                          <a:cs typeface="Arial" charset="0"/>
                        </a:defRPr>
                      </a:lvl1pPr>
                      <a:lvl2pPr>
                        <a:spcBef>
                          <a:spcPct val="20000"/>
                        </a:spcBef>
                        <a:buClr>
                          <a:schemeClr val="tx2"/>
                        </a:buClr>
                        <a:buSzPct val="75000"/>
                        <a:buFont typeface="Wingdings" pitchFamily="2" charset="2"/>
                        <a:defRPr sz="2000">
                          <a:solidFill>
                            <a:schemeClr val="tx1"/>
                          </a:solidFill>
                          <a:latin typeface="Verdana" pitchFamily="34" charset="0"/>
                          <a:cs typeface="Arial" charset="0"/>
                        </a:defRPr>
                      </a:lvl2pPr>
                      <a:lvl3pPr>
                        <a:spcBef>
                          <a:spcPct val="20000"/>
                        </a:spcBef>
                        <a:buClr>
                          <a:schemeClr val="accent1"/>
                        </a:buClr>
                        <a:buSzPct val="65000"/>
                        <a:buFont typeface="Wingdings" pitchFamily="2" charset="2"/>
                        <a:defRPr>
                          <a:solidFill>
                            <a:schemeClr val="tx1"/>
                          </a:solidFill>
                          <a:latin typeface="Verdana" pitchFamily="34" charset="0"/>
                          <a:cs typeface="Arial" charset="0"/>
                        </a:defRPr>
                      </a:lvl3pPr>
                      <a:lvl4pPr>
                        <a:spcBef>
                          <a:spcPct val="20000"/>
                        </a:spcBef>
                        <a:buClr>
                          <a:schemeClr val="bg2"/>
                        </a:buClr>
                        <a:buFont typeface="Wingdings" pitchFamily="2" charset="2"/>
                        <a:defRPr sz="1600">
                          <a:solidFill>
                            <a:schemeClr val="tx1"/>
                          </a:solidFill>
                          <a:latin typeface="Verdana" pitchFamily="34" charset="0"/>
                          <a:cs typeface="Arial" charset="0"/>
                        </a:defRPr>
                      </a:lvl4pPr>
                      <a:lvl5pPr>
                        <a:spcBef>
                          <a:spcPct val="20000"/>
                        </a:spcBef>
                        <a:buClr>
                          <a:schemeClr val="tx2"/>
                        </a:buClr>
                        <a:buSzPct val="80000"/>
                        <a:buFont typeface="Wingdings" pitchFamily="2" charset="2"/>
                        <a:defRPr sz="1600">
                          <a:solidFill>
                            <a:schemeClr val="tx1"/>
                          </a:solidFill>
                          <a:latin typeface="Verdana" pitchFamily="34" charset="0"/>
                          <a:cs typeface="Arial" charset="0"/>
                        </a:defRPr>
                      </a:lvl5pPr>
                      <a:lvl6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6pPr>
                      <a:lvl7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7pPr>
                      <a:lvl8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8pPr>
                      <a:lvl9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1000" b="0" i="0" u="none" strike="noStrike" cap="none" normalizeH="0" baseline="0" dirty="0">
                          <a:ln>
                            <a:noFill/>
                          </a:ln>
                          <a:solidFill>
                            <a:schemeClr val="tx1"/>
                          </a:solidFill>
                          <a:effectLst/>
                          <a:latin typeface="Arial" charset="0"/>
                          <a:cs typeface="Arial" charset="0"/>
                        </a:rPr>
                        <a:t>                                                    Ν=205</a:t>
                      </a:r>
                      <a:endParaRPr kumimoji="0" lang="el-GR" altLang="el-GR" sz="1400" b="0" i="0" u="none" strike="noStrike" cap="none" normalizeH="0" baseline="0" dirty="0">
                        <a:ln>
                          <a:noFill/>
                        </a:ln>
                        <a:solidFill>
                          <a:schemeClr val="tx1"/>
                        </a:solidFill>
                        <a:effectLst/>
                        <a:latin typeface="Verdana" pitchFamily="34" charset="0"/>
                        <a:cs typeface="Arial" charset="0"/>
                      </a:endParaRPr>
                    </a:p>
                  </a:txBody>
                  <a:tcPr marL="91432" marR="91432" anchor="ctr" horzOverflow="overflow">
                    <a:lnL>
                      <a:noFill/>
                    </a:lnL>
                    <a:lnR>
                      <a:noFill/>
                    </a:lnR>
                    <a:lnT cap="flat">
                      <a:noFill/>
                    </a:lnT>
                    <a:lnB cap="flat">
                      <a:noFill/>
                    </a:lnB>
                    <a:lnTlToBr>
                      <a:noFill/>
                    </a:lnTlToBr>
                    <a:lnBlToTr>
                      <a:noFill/>
                    </a:lnBlToTr>
                    <a:noFill/>
                  </a:tcPr>
                </a:tc>
                <a:tc>
                  <a:txBody>
                    <a:bodyPr/>
                    <a:lstStyle>
                      <a:lvl1pPr>
                        <a:spcBef>
                          <a:spcPct val="20000"/>
                        </a:spcBef>
                        <a:buClr>
                          <a:schemeClr val="bg2"/>
                        </a:buClr>
                        <a:buSzPct val="75000"/>
                        <a:buFont typeface="Wingdings" pitchFamily="2" charset="2"/>
                        <a:defRPr sz="2400">
                          <a:solidFill>
                            <a:schemeClr val="tx1"/>
                          </a:solidFill>
                          <a:latin typeface="Verdana" pitchFamily="34" charset="0"/>
                          <a:cs typeface="Arial" charset="0"/>
                        </a:defRPr>
                      </a:lvl1pPr>
                      <a:lvl2pPr>
                        <a:spcBef>
                          <a:spcPct val="20000"/>
                        </a:spcBef>
                        <a:buClr>
                          <a:schemeClr val="tx2"/>
                        </a:buClr>
                        <a:buSzPct val="75000"/>
                        <a:buFont typeface="Wingdings" pitchFamily="2" charset="2"/>
                        <a:defRPr sz="2000">
                          <a:solidFill>
                            <a:schemeClr val="tx1"/>
                          </a:solidFill>
                          <a:latin typeface="Verdana" pitchFamily="34" charset="0"/>
                          <a:cs typeface="Arial" charset="0"/>
                        </a:defRPr>
                      </a:lvl2pPr>
                      <a:lvl3pPr>
                        <a:spcBef>
                          <a:spcPct val="20000"/>
                        </a:spcBef>
                        <a:buClr>
                          <a:schemeClr val="accent1"/>
                        </a:buClr>
                        <a:buSzPct val="65000"/>
                        <a:buFont typeface="Wingdings" pitchFamily="2" charset="2"/>
                        <a:defRPr>
                          <a:solidFill>
                            <a:schemeClr val="tx1"/>
                          </a:solidFill>
                          <a:latin typeface="Verdana" pitchFamily="34" charset="0"/>
                          <a:cs typeface="Arial" charset="0"/>
                        </a:defRPr>
                      </a:lvl3pPr>
                      <a:lvl4pPr>
                        <a:spcBef>
                          <a:spcPct val="20000"/>
                        </a:spcBef>
                        <a:buClr>
                          <a:schemeClr val="bg2"/>
                        </a:buClr>
                        <a:buFont typeface="Wingdings" pitchFamily="2" charset="2"/>
                        <a:defRPr sz="1600">
                          <a:solidFill>
                            <a:schemeClr val="tx1"/>
                          </a:solidFill>
                          <a:latin typeface="Verdana" pitchFamily="34" charset="0"/>
                          <a:cs typeface="Arial" charset="0"/>
                        </a:defRPr>
                      </a:lvl4pPr>
                      <a:lvl5pPr>
                        <a:spcBef>
                          <a:spcPct val="20000"/>
                        </a:spcBef>
                        <a:buClr>
                          <a:schemeClr val="tx2"/>
                        </a:buClr>
                        <a:buSzPct val="80000"/>
                        <a:buFont typeface="Wingdings" pitchFamily="2" charset="2"/>
                        <a:defRPr sz="1600">
                          <a:solidFill>
                            <a:schemeClr val="tx1"/>
                          </a:solidFill>
                          <a:latin typeface="Verdana" pitchFamily="34" charset="0"/>
                          <a:cs typeface="Arial" charset="0"/>
                        </a:defRPr>
                      </a:lvl5pPr>
                      <a:lvl6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6pPr>
                      <a:lvl7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7pPr>
                      <a:lvl8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8pPr>
                      <a:lvl9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1000" b="0" i="0" u="none" strike="noStrike" cap="none" normalizeH="0" baseline="0" dirty="0">
                          <a:ln>
                            <a:noFill/>
                          </a:ln>
                          <a:solidFill>
                            <a:schemeClr val="tx1"/>
                          </a:solidFill>
                          <a:effectLst/>
                          <a:latin typeface="Arial" charset="0"/>
                          <a:cs typeface="Arial" charset="0"/>
                        </a:rPr>
                        <a:t>                         Ν=847</a:t>
                      </a:r>
                      <a:endParaRPr kumimoji="0" lang="el-GR" altLang="el-GR" sz="1400" b="0" i="0" u="none" strike="noStrike" cap="none" normalizeH="0" baseline="0" dirty="0">
                        <a:ln>
                          <a:noFill/>
                        </a:ln>
                        <a:solidFill>
                          <a:schemeClr val="tx1"/>
                        </a:solidFill>
                        <a:effectLst/>
                        <a:latin typeface="Verdana" pitchFamily="34" charset="0"/>
                        <a:cs typeface="Arial" charset="0"/>
                      </a:endParaRPr>
                    </a:p>
                  </a:txBody>
                  <a:tcPr marL="91432" marR="91432" anchor="ctr"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8" name="Text Box 3"/>
          <p:cNvSpPr txBox="1">
            <a:spLocks noChangeArrowheads="1"/>
          </p:cNvSpPr>
          <p:nvPr/>
        </p:nvSpPr>
        <p:spPr bwMode="auto">
          <a:xfrm>
            <a:off x="46038" y="2030675"/>
            <a:ext cx="1198562"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eaLnBrk="1" hangingPunct="1">
              <a:spcBef>
                <a:spcPct val="50000"/>
              </a:spcBef>
            </a:pPr>
            <a:r>
              <a:rPr lang="en-US" altLang="el-GR" dirty="0">
                <a:solidFill>
                  <a:srgbClr val="FF0000"/>
                </a:solidFill>
                <a:latin typeface="Arial" panose="020B0604020202020204" pitchFamily="34" charset="0"/>
              </a:rPr>
              <a:t>Total</a:t>
            </a:r>
            <a:r>
              <a:rPr lang="el-GR" altLang="el-GR" dirty="0">
                <a:solidFill>
                  <a:srgbClr val="FF0000"/>
                </a:solidFill>
                <a:latin typeface="Arial" panose="020B0604020202020204" pitchFamily="34" charset="0"/>
              </a:rPr>
              <a:t>: 44%</a:t>
            </a:r>
          </a:p>
        </p:txBody>
      </p:sp>
    </p:spTree>
    <p:extLst>
      <p:ext uri="{BB962C8B-B14F-4D97-AF65-F5344CB8AC3E}">
        <p14:creationId xmlns:p14="http://schemas.microsoft.com/office/powerpoint/2010/main" val="1889306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noChangeAspect="1"/>
          </p:cNvGraphicFramePr>
          <p:nvPr>
            <p:ph idx="4294967295"/>
            <p:extLst>
              <p:ext uri="{D42A27DB-BD31-4B8C-83A1-F6EECF244321}">
                <p14:modId xmlns:p14="http://schemas.microsoft.com/office/powerpoint/2010/main" val="1168438204"/>
              </p:ext>
            </p:extLst>
          </p:nvPr>
        </p:nvGraphicFramePr>
        <p:xfrm>
          <a:off x="1350963" y="1000001"/>
          <a:ext cx="9391650" cy="4989512"/>
        </p:xfrm>
        <a:graphic>
          <a:graphicData uri="http://schemas.openxmlformats.org/drawingml/2006/chart">
            <c:chart xmlns:c="http://schemas.openxmlformats.org/drawingml/2006/chart" xmlns:r="http://schemas.openxmlformats.org/officeDocument/2006/relationships" r:id="rId2"/>
          </a:graphicData>
        </a:graphic>
      </p:graphicFrame>
      <p:sp>
        <p:nvSpPr>
          <p:cNvPr id="5" name="Line 7"/>
          <p:cNvSpPr>
            <a:spLocks noChangeShapeType="1"/>
          </p:cNvSpPr>
          <p:nvPr/>
        </p:nvSpPr>
        <p:spPr bwMode="auto">
          <a:xfrm flipH="1" flipV="1">
            <a:off x="2998788" y="2108075"/>
            <a:ext cx="0" cy="3311525"/>
          </a:xfrm>
          <a:prstGeom prst="line">
            <a:avLst/>
          </a:prstGeom>
          <a:noFill/>
          <a:ln w="28575">
            <a:solidFill>
              <a:srgbClr val="969696"/>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l-GR"/>
          </a:p>
        </p:txBody>
      </p:sp>
      <p:sp>
        <p:nvSpPr>
          <p:cNvPr id="7" name="Text Box 3"/>
          <p:cNvSpPr txBox="1">
            <a:spLocks noChangeArrowheads="1"/>
          </p:cNvSpPr>
          <p:nvPr/>
        </p:nvSpPr>
        <p:spPr bwMode="auto">
          <a:xfrm>
            <a:off x="766763" y="111000"/>
            <a:ext cx="1056005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defPPr>
              <a:defRPr lang="en-US"/>
            </a:defPPr>
            <a:lvl1pPr>
              <a:lnSpc>
                <a:spcPct val="110000"/>
              </a:lnSpc>
              <a:spcBef>
                <a:spcPct val="30000"/>
              </a:spcBef>
              <a:buClr>
                <a:schemeClr val="folHlink"/>
              </a:buClr>
              <a:buSzPct val="150000"/>
              <a:buFont typeface="Wingdings" panose="05000000000000000000" pitchFamily="2" charset="2"/>
              <a:buNone/>
              <a:defRPr sz="2000">
                <a:solidFill>
                  <a:schemeClr val="accent2">
                    <a:lumMod val="60000"/>
                    <a:lumOff val="40000"/>
                  </a:schemeClr>
                </a:solidFill>
                <a:latin typeface="Verdana" panose="020B0604030504040204" pitchFamily="34" charset="0"/>
                <a:cs typeface="Arial" panose="020B0604020202020204" pitchFamily="34" charset="0"/>
              </a:defRPr>
            </a:lvl1pPr>
            <a:lvl2pPr marL="742950" indent="-285750">
              <a:defRPr sz="1400">
                <a:latin typeface="Verdana" panose="020B0604030504040204" pitchFamily="34" charset="0"/>
                <a:cs typeface="Arial" panose="020B0604020202020204" pitchFamily="34" charset="0"/>
              </a:defRPr>
            </a:lvl2pPr>
            <a:lvl3pPr marL="1143000" indent="-228600">
              <a:defRPr sz="1400">
                <a:latin typeface="Verdana" panose="020B0604030504040204" pitchFamily="34" charset="0"/>
                <a:cs typeface="Arial" panose="020B0604020202020204" pitchFamily="34" charset="0"/>
              </a:defRPr>
            </a:lvl3pPr>
            <a:lvl4pPr marL="1600200" indent="-228600">
              <a:defRPr sz="1400">
                <a:latin typeface="Verdana" panose="020B0604030504040204" pitchFamily="34" charset="0"/>
                <a:cs typeface="Arial" panose="020B0604020202020204" pitchFamily="34" charset="0"/>
              </a:defRPr>
            </a:lvl4pPr>
            <a:lvl5pPr marL="2057400" indent="-228600">
              <a:defRPr sz="1400">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latin typeface="Verdana" panose="020B0604030504040204" pitchFamily="34" charset="0"/>
                <a:cs typeface="Arial" panose="020B0604020202020204" pitchFamily="34" charset="0"/>
              </a:defRPr>
            </a:lvl9pPr>
          </a:lstStyle>
          <a:p>
            <a:r>
              <a:rPr lang="el-GR" altLang="el-GR" dirty="0"/>
              <a:t>Αναγνώστες ανά ηλικία: Μύθος ότι η ανάγνωση βιβλίων είναι μόνο για τις μεγάλες ηλικίες. Η διείσδυση της ανάγνωσης είναι μεγαλύτερη στις νεαρές ηλικίες. Η ηλικιακή ομάδα με τους λιγότερους αναγνώστες: 45-54 ετών</a:t>
            </a:r>
          </a:p>
        </p:txBody>
      </p:sp>
      <p:graphicFrame>
        <p:nvGraphicFramePr>
          <p:cNvPr id="8" name="Group 54">
            <a:extLst>
              <a:ext uri="{FF2B5EF4-FFF2-40B4-BE49-F238E27FC236}">
                <a16:creationId xmlns:a16="http://schemas.microsoft.com/office/drawing/2014/main" id="{CCE6BC5F-9441-4E27-9B9F-E2F2839E997C}"/>
              </a:ext>
            </a:extLst>
          </p:cNvPr>
          <p:cNvGraphicFramePr>
            <a:graphicFrameLocks noGrp="1"/>
          </p:cNvGraphicFramePr>
          <p:nvPr>
            <p:extLst>
              <p:ext uri="{D42A27DB-BD31-4B8C-83A1-F6EECF244321}">
                <p14:modId xmlns:p14="http://schemas.microsoft.com/office/powerpoint/2010/main" val="3297982901"/>
              </p:ext>
            </p:extLst>
          </p:nvPr>
        </p:nvGraphicFramePr>
        <p:xfrm>
          <a:off x="2976563" y="6040313"/>
          <a:ext cx="7707312" cy="244475"/>
        </p:xfrm>
        <a:graphic>
          <a:graphicData uri="http://schemas.openxmlformats.org/drawingml/2006/table">
            <a:tbl>
              <a:tblPr/>
              <a:tblGrid>
                <a:gridCol w="1165225">
                  <a:extLst>
                    <a:ext uri="{9D8B030D-6E8A-4147-A177-3AD203B41FA5}">
                      <a16:colId xmlns:a16="http://schemas.microsoft.com/office/drawing/2014/main" val="20000"/>
                    </a:ext>
                  </a:extLst>
                </a:gridCol>
                <a:gridCol w="1308100">
                  <a:extLst>
                    <a:ext uri="{9D8B030D-6E8A-4147-A177-3AD203B41FA5}">
                      <a16:colId xmlns:a16="http://schemas.microsoft.com/office/drawing/2014/main" val="20001"/>
                    </a:ext>
                  </a:extLst>
                </a:gridCol>
                <a:gridCol w="1309687">
                  <a:extLst>
                    <a:ext uri="{9D8B030D-6E8A-4147-A177-3AD203B41FA5}">
                      <a16:colId xmlns:a16="http://schemas.microsoft.com/office/drawing/2014/main" val="20002"/>
                    </a:ext>
                  </a:extLst>
                </a:gridCol>
                <a:gridCol w="1308100">
                  <a:extLst>
                    <a:ext uri="{9D8B030D-6E8A-4147-A177-3AD203B41FA5}">
                      <a16:colId xmlns:a16="http://schemas.microsoft.com/office/drawing/2014/main" val="20003"/>
                    </a:ext>
                  </a:extLst>
                </a:gridCol>
                <a:gridCol w="1308100">
                  <a:extLst>
                    <a:ext uri="{9D8B030D-6E8A-4147-A177-3AD203B41FA5}">
                      <a16:colId xmlns:a16="http://schemas.microsoft.com/office/drawing/2014/main" val="20004"/>
                    </a:ext>
                  </a:extLst>
                </a:gridCol>
                <a:gridCol w="1308100">
                  <a:extLst>
                    <a:ext uri="{9D8B030D-6E8A-4147-A177-3AD203B41FA5}">
                      <a16:colId xmlns:a16="http://schemas.microsoft.com/office/drawing/2014/main" val="20005"/>
                    </a:ext>
                  </a:extLst>
                </a:gridCol>
              </a:tblGrid>
              <a:tr h="244475">
                <a:tc>
                  <a:txBody>
                    <a:bodyPr/>
                    <a:lstStyle>
                      <a:lvl1pPr>
                        <a:spcBef>
                          <a:spcPct val="20000"/>
                        </a:spcBef>
                        <a:buClr>
                          <a:schemeClr val="bg2"/>
                        </a:buClr>
                        <a:buSzPct val="75000"/>
                        <a:buFont typeface="Wingdings" pitchFamily="2" charset="2"/>
                        <a:defRPr sz="2400">
                          <a:solidFill>
                            <a:schemeClr val="tx1"/>
                          </a:solidFill>
                          <a:latin typeface="Verdana" pitchFamily="34" charset="0"/>
                          <a:cs typeface="Arial" charset="0"/>
                        </a:defRPr>
                      </a:lvl1pPr>
                      <a:lvl2pPr>
                        <a:spcBef>
                          <a:spcPct val="20000"/>
                        </a:spcBef>
                        <a:buClr>
                          <a:schemeClr val="tx2"/>
                        </a:buClr>
                        <a:buSzPct val="75000"/>
                        <a:buFont typeface="Wingdings" pitchFamily="2" charset="2"/>
                        <a:defRPr sz="2000">
                          <a:solidFill>
                            <a:schemeClr val="tx1"/>
                          </a:solidFill>
                          <a:latin typeface="Verdana" pitchFamily="34" charset="0"/>
                          <a:cs typeface="Arial" charset="0"/>
                        </a:defRPr>
                      </a:lvl2pPr>
                      <a:lvl3pPr>
                        <a:spcBef>
                          <a:spcPct val="20000"/>
                        </a:spcBef>
                        <a:buClr>
                          <a:schemeClr val="accent1"/>
                        </a:buClr>
                        <a:buSzPct val="65000"/>
                        <a:buFont typeface="Wingdings" pitchFamily="2" charset="2"/>
                        <a:defRPr>
                          <a:solidFill>
                            <a:schemeClr val="tx1"/>
                          </a:solidFill>
                          <a:latin typeface="Verdana" pitchFamily="34" charset="0"/>
                          <a:cs typeface="Arial" charset="0"/>
                        </a:defRPr>
                      </a:lvl3pPr>
                      <a:lvl4pPr>
                        <a:spcBef>
                          <a:spcPct val="20000"/>
                        </a:spcBef>
                        <a:buClr>
                          <a:schemeClr val="bg2"/>
                        </a:buClr>
                        <a:buFont typeface="Wingdings" pitchFamily="2" charset="2"/>
                        <a:defRPr sz="1600">
                          <a:solidFill>
                            <a:schemeClr val="tx1"/>
                          </a:solidFill>
                          <a:latin typeface="Verdana" pitchFamily="34" charset="0"/>
                          <a:cs typeface="Arial" charset="0"/>
                        </a:defRPr>
                      </a:lvl4pPr>
                      <a:lvl5pPr>
                        <a:spcBef>
                          <a:spcPct val="20000"/>
                        </a:spcBef>
                        <a:buClr>
                          <a:schemeClr val="tx2"/>
                        </a:buClr>
                        <a:buSzPct val="80000"/>
                        <a:buFont typeface="Wingdings" pitchFamily="2" charset="2"/>
                        <a:defRPr sz="1600">
                          <a:solidFill>
                            <a:schemeClr val="tx1"/>
                          </a:solidFill>
                          <a:latin typeface="Verdana" pitchFamily="34" charset="0"/>
                          <a:cs typeface="Arial" charset="0"/>
                        </a:defRPr>
                      </a:lvl5pPr>
                      <a:lvl6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6pPr>
                      <a:lvl7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7pPr>
                      <a:lvl8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8pPr>
                      <a:lvl9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1000" b="0" i="0" u="none" strike="noStrike" cap="none" normalizeH="0" baseline="0" dirty="0">
                          <a:ln>
                            <a:noFill/>
                          </a:ln>
                          <a:solidFill>
                            <a:schemeClr val="tx1"/>
                          </a:solidFill>
                          <a:effectLst/>
                          <a:latin typeface="Arial" charset="0"/>
                          <a:cs typeface="Arial" charset="0"/>
                        </a:rPr>
                        <a:t>Ν=193</a:t>
                      </a:r>
                      <a:endParaRPr kumimoji="0" lang="el-GR" altLang="el-GR" sz="1400" b="0" i="0" u="none" strike="noStrike" cap="none" normalizeH="0" baseline="0" dirty="0">
                        <a:ln>
                          <a:noFill/>
                        </a:ln>
                        <a:solidFill>
                          <a:schemeClr val="tx1"/>
                        </a:solidFill>
                        <a:effectLst/>
                        <a:latin typeface="Verdana" pitchFamily="34" charset="0"/>
                        <a:cs typeface="Arial" charset="0"/>
                      </a:endParaRPr>
                    </a:p>
                  </a:txBody>
                  <a:tcPr marT="45914" marB="45914" anchor="ctr" horzOverflow="overflow">
                    <a:lnL cap="flat">
                      <a:noFill/>
                    </a:lnL>
                    <a:lnR>
                      <a:noFill/>
                    </a:lnR>
                    <a:lnT cap="flat">
                      <a:noFill/>
                    </a:lnT>
                    <a:lnB cap="flat">
                      <a:noFill/>
                    </a:lnB>
                    <a:lnTlToBr>
                      <a:noFill/>
                    </a:lnTlToBr>
                    <a:lnBlToTr>
                      <a:noFill/>
                    </a:lnBlToTr>
                    <a:noFill/>
                  </a:tcPr>
                </a:tc>
                <a:tc>
                  <a:txBody>
                    <a:bodyPr/>
                    <a:lstStyle>
                      <a:lvl1pPr>
                        <a:spcBef>
                          <a:spcPct val="20000"/>
                        </a:spcBef>
                        <a:buClr>
                          <a:schemeClr val="bg2"/>
                        </a:buClr>
                        <a:buSzPct val="75000"/>
                        <a:buFont typeface="Wingdings" pitchFamily="2" charset="2"/>
                        <a:defRPr sz="2400">
                          <a:solidFill>
                            <a:schemeClr val="tx1"/>
                          </a:solidFill>
                          <a:latin typeface="Verdana" pitchFamily="34" charset="0"/>
                          <a:cs typeface="Arial" charset="0"/>
                        </a:defRPr>
                      </a:lvl1pPr>
                      <a:lvl2pPr>
                        <a:spcBef>
                          <a:spcPct val="20000"/>
                        </a:spcBef>
                        <a:buClr>
                          <a:schemeClr val="tx2"/>
                        </a:buClr>
                        <a:buSzPct val="75000"/>
                        <a:buFont typeface="Wingdings" pitchFamily="2" charset="2"/>
                        <a:defRPr sz="2000">
                          <a:solidFill>
                            <a:schemeClr val="tx1"/>
                          </a:solidFill>
                          <a:latin typeface="Verdana" pitchFamily="34" charset="0"/>
                          <a:cs typeface="Arial" charset="0"/>
                        </a:defRPr>
                      </a:lvl2pPr>
                      <a:lvl3pPr>
                        <a:spcBef>
                          <a:spcPct val="20000"/>
                        </a:spcBef>
                        <a:buClr>
                          <a:schemeClr val="accent1"/>
                        </a:buClr>
                        <a:buSzPct val="65000"/>
                        <a:buFont typeface="Wingdings" pitchFamily="2" charset="2"/>
                        <a:defRPr>
                          <a:solidFill>
                            <a:schemeClr val="tx1"/>
                          </a:solidFill>
                          <a:latin typeface="Verdana" pitchFamily="34" charset="0"/>
                          <a:cs typeface="Arial" charset="0"/>
                        </a:defRPr>
                      </a:lvl3pPr>
                      <a:lvl4pPr>
                        <a:spcBef>
                          <a:spcPct val="20000"/>
                        </a:spcBef>
                        <a:buClr>
                          <a:schemeClr val="bg2"/>
                        </a:buClr>
                        <a:buFont typeface="Wingdings" pitchFamily="2" charset="2"/>
                        <a:defRPr sz="1600">
                          <a:solidFill>
                            <a:schemeClr val="tx1"/>
                          </a:solidFill>
                          <a:latin typeface="Verdana" pitchFamily="34" charset="0"/>
                          <a:cs typeface="Arial" charset="0"/>
                        </a:defRPr>
                      </a:lvl4pPr>
                      <a:lvl5pPr>
                        <a:spcBef>
                          <a:spcPct val="20000"/>
                        </a:spcBef>
                        <a:buClr>
                          <a:schemeClr val="tx2"/>
                        </a:buClr>
                        <a:buSzPct val="80000"/>
                        <a:buFont typeface="Wingdings" pitchFamily="2" charset="2"/>
                        <a:defRPr sz="1600">
                          <a:solidFill>
                            <a:schemeClr val="tx1"/>
                          </a:solidFill>
                          <a:latin typeface="Verdana" pitchFamily="34" charset="0"/>
                          <a:cs typeface="Arial" charset="0"/>
                        </a:defRPr>
                      </a:lvl5pPr>
                      <a:lvl6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6pPr>
                      <a:lvl7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7pPr>
                      <a:lvl8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8pPr>
                      <a:lvl9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1000" b="0" i="0" u="none" strike="noStrike" cap="none" normalizeH="0" baseline="0" dirty="0">
                          <a:ln>
                            <a:noFill/>
                          </a:ln>
                          <a:solidFill>
                            <a:schemeClr val="tx1"/>
                          </a:solidFill>
                          <a:effectLst/>
                          <a:latin typeface="Arial" charset="0"/>
                          <a:cs typeface="Arial" charset="0"/>
                        </a:rPr>
                        <a:t>Ν=299</a:t>
                      </a:r>
                      <a:endParaRPr kumimoji="0" lang="el-GR" altLang="el-GR" sz="1400" b="0" i="0" u="none" strike="noStrike" cap="none" normalizeH="0" baseline="0" dirty="0">
                        <a:ln>
                          <a:noFill/>
                        </a:ln>
                        <a:solidFill>
                          <a:schemeClr val="tx1"/>
                        </a:solidFill>
                        <a:effectLst/>
                        <a:latin typeface="Verdana" pitchFamily="34" charset="0"/>
                        <a:cs typeface="Arial" charset="0"/>
                      </a:endParaRPr>
                    </a:p>
                  </a:txBody>
                  <a:tcPr marT="45914" marB="45914" anchor="ctr" horzOverflow="overflow">
                    <a:lnL>
                      <a:noFill/>
                    </a:lnL>
                    <a:lnR>
                      <a:noFill/>
                    </a:lnR>
                    <a:lnT cap="flat">
                      <a:noFill/>
                    </a:lnT>
                    <a:lnB cap="flat">
                      <a:noFill/>
                    </a:lnB>
                    <a:lnTlToBr>
                      <a:noFill/>
                    </a:lnTlToBr>
                    <a:lnBlToTr>
                      <a:noFill/>
                    </a:lnBlToTr>
                    <a:noFill/>
                  </a:tcPr>
                </a:tc>
                <a:tc>
                  <a:txBody>
                    <a:bodyPr/>
                    <a:lstStyle>
                      <a:lvl1pPr>
                        <a:spcBef>
                          <a:spcPct val="20000"/>
                        </a:spcBef>
                        <a:buClr>
                          <a:schemeClr val="bg2"/>
                        </a:buClr>
                        <a:buSzPct val="75000"/>
                        <a:buFont typeface="Wingdings" pitchFamily="2" charset="2"/>
                        <a:defRPr sz="2400">
                          <a:solidFill>
                            <a:schemeClr val="tx1"/>
                          </a:solidFill>
                          <a:latin typeface="Verdana" pitchFamily="34" charset="0"/>
                          <a:cs typeface="Arial" charset="0"/>
                        </a:defRPr>
                      </a:lvl1pPr>
                      <a:lvl2pPr>
                        <a:spcBef>
                          <a:spcPct val="20000"/>
                        </a:spcBef>
                        <a:buClr>
                          <a:schemeClr val="tx2"/>
                        </a:buClr>
                        <a:buSzPct val="75000"/>
                        <a:buFont typeface="Wingdings" pitchFamily="2" charset="2"/>
                        <a:defRPr sz="2000">
                          <a:solidFill>
                            <a:schemeClr val="tx1"/>
                          </a:solidFill>
                          <a:latin typeface="Verdana" pitchFamily="34" charset="0"/>
                          <a:cs typeface="Arial" charset="0"/>
                        </a:defRPr>
                      </a:lvl2pPr>
                      <a:lvl3pPr>
                        <a:spcBef>
                          <a:spcPct val="20000"/>
                        </a:spcBef>
                        <a:buClr>
                          <a:schemeClr val="accent1"/>
                        </a:buClr>
                        <a:buSzPct val="65000"/>
                        <a:buFont typeface="Wingdings" pitchFamily="2" charset="2"/>
                        <a:defRPr>
                          <a:solidFill>
                            <a:schemeClr val="tx1"/>
                          </a:solidFill>
                          <a:latin typeface="Verdana" pitchFamily="34" charset="0"/>
                          <a:cs typeface="Arial" charset="0"/>
                        </a:defRPr>
                      </a:lvl3pPr>
                      <a:lvl4pPr>
                        <a:spcBef>
                          <a:spcPct val="20000"/>
                        </a:spcBef>
                        <a:buClr>
                          <a:schemeClr val="bg2"/>
                        </a:buClr>
                        <a:buFont typeface="Wingdings" pitchFamily="2" charset="2"/>
                        <a:defRPr sz="1600">
                          <a:solidFill>
                            <a:schemeClr val="tx1"/>
                          </a:solidFill>
                          <a:latin typeface="Verdana" pitchFamily="34" charset="0"/>
                          <a:cs typeface="Arial" charset="0"/>
                        </a:defRPr>
                      </a:lvl4pPr>
                      <a:lvl5pPr>
                        <a:spcBef>
                          <a:spcPct val="20000"/>
                        </a:spcBef>
                        <a:buClr>
                          <a:schemeClr val="tx2"/>
                        </a:buClr>
                        <a:buSzPct val="80000"/>
                        <a:buFont typeface="Wingdings" pitchFamily="2" charset="2"/>
                        <a:defRPr sz="1600">
                          <a:solidFill>
                            <a:schemeClr val="tx1"/>
                          </a:solidFill>
                          <a:latin typeface="Verdana" pitchFamily="34" charset="0"/>
                          <a:cs typeface="Arial" charset="0"/>
                        </a:defRPr>
                      </a:lvl5pPr>
                      <a:lvl6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6pPr>
                      <a:lvl7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7pPr>
                      <a:lvl8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8pPr>
                      <a:lvl9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1000" b="0" i="0" u="none" strike="noStrike" cap="none" normalizeH="0" baseline="0" dirty="0">
                          <a:ln>
                            <a:noFill/>
                          </a:ln>
                          <a:solidFill>
                            <a:schemeClr val="tx1"/>
                          </a:solidFill>
                          <a:effectLst/>
                          <a:latin typeface="Arial" charset="0"/>
                          <a:cs typeface="Arial" charset="0"/>
                        </a:rPr>
                        <a:t>Ν=356</a:t>
                      </a:r>
                      <a:endParaRPr kumimoji="0" lang="el-GR" altLang="el-GR" sz="1400" b="0" i="0" u="none" strike="noStrike" cap="none" normalizeH="0" baseline="0" dirty="0">
                        <a:ln>
                          <a:noFill/>
                        </a:ln>
                        <a:solidFill>
                          <a:schemeClr val="tx1"/>
                        </a:solidFill>
                        <a:effectLst/>
                        <a:latin typeface="Verdana" pitchFamily="34" charset="0"/>
                        <a:cs typeface="Arial" charset="0"/>
                      </a:endParaRPr>
                    </a:p>
                  </a:txBody>
                  <a:tcPr marT="45914" marB="45914" anchor="ctr" horzOverflow="overflow">
                    <a:lnL>
                      <a:noFill/>
                    </a:lnL>
                    <a:lnR>
                      <a:noFill/>
                    </a:lnR>
                    <a:lnT cap="flat">
                      <a:noFill/>
                    </a:lnT>
                    <a:lnB cap="flat">
                      <a:noFill/>
                    </a:lnB>
                    <a:lnTlToBr>
                      <a:noFill/>
                    </a:lnTlToBr>
                    <a:lnBlToTr>
                      <a:noFill/>
                    </a:lnBlToTr>
                    <a:noFill/>
                  </a:tcPr>
                </a:tc>
                <a:tc>
                  <a:txBody>
                    <a:bodyPr/>
                    <a:lstStyle>
                      <a:lvl1pPr>
                        <a:spcBef>
                          <a:spcPct val="20000"/>
                        </a:spcBef>
                        <a:buClr>
                          <a:schemeClr val="bg2"/>
                        </a:buClr>
                        <a:buSzPct val="75000"/>
                        <a:buFont typeface="Wingdings" pitchFamily="2" charset="2"/>
                        <a:defRPr sz="2400">
                          <a:solidFill>
                            <a:schemeClr val="tx1"/>
                          </a:solidFill>
                          <a:latin typeface="Verdana" pitchFamily="34" charset="0"/>
                          <a:cs typeface="Arial" charset="0"/>
                        </a:defRPr>
                      </a:lvl1pPr>
                      <a:lvl2pPr>
                        <a:spcBef>
                          <a:spcPct val="20000"/>
                        </a:spcBef>
                        <a:buClr>
                          <a:schemeClr val="tx2"/>
                        </a:buClr>
                        <a:buSzPct val="75000"/>
                        <a:buFont typeface="Wingdings" pitchFamily="2" charset="2"/>
                        <a:defRPr sz="2000">
                          <a:solidFill>
                            <a:schemeClr val="tx1"/>
                          </a:solidFill>
                          <a:latin typeface="Verdana" pitchFamily="34" charset="0"/>
                          <a:cs typeface="Arial" charset="0"/>
                        </a:defRPr>
                      </a:lvl2pPr>
                      <a:lvl3pPr>
                        <a:spcBef>
                          <a:spcPct val="20000"/>
                        </a:spcBef>
                        <a:buClr>
                          <a:schemeClr val="accent1"/>
                        </a:buClr>
                        <a:buSzPct val="65000"/>
                        <a:buFont typeface="Wingdings" pitchFamily="2" charset="2"/>
                        <a:defRPr>
                          <a:solidFill>
                            <a:schemeClr val="tx1"/>
                          </a:solidFill>
                          <a:latin typeface="Verdana" pitchFamily="34" charset="0"/>
                          <a:cs typeface="Arial" charset="0"/>
                        </a:defRPr>
                      </a:lvl3pPr>
                      <a:lvl4pPr>
                        <a:spcBef>
                          <a:spcPct val="20000"/>
                        </a:spcBef>
                        <a:buClr>
                          <a:schemeClr val="bg2"/>
                        </a:buClr>
                        <a:buFont typeface="Wingdings" pitchFamily="2" charset="2"/>
                        <a:defRPr sz="1600">
                          <a:solidFill>
                            <a:schemeClr val="tx1"/>
                          </a:solidFill>
                          <a:latin typeface="Verdana" pitchFamily="34" charset="0"/>
                          <a:cs typeface="Arial" charset="0"/>
                        </a:defRPr>
                      </a:lvl4pPr>
                      <a:lvl5pPr>
                        <a:spcBef>
                          <a:spcPct val="20000"/>
                        </a:spcBef>
                        <a:buClr>
                          <a:schemeClr val="tx2"/>
                        </a:buClr>
                        <a:buSzPct val="80000"/>
                        <a:buFont typeface="Wingdings" pitchFamily="2" charset="2"/>
                        <a:defRPr sz="1600">
                          <a:solidFill>
                            <a:schemeClr val="tx1"/>
                          </a:solidFill>
                          <a:latin typeface="Verdana" pitchFamily="34" charset="0"/>
                          <a:cs typeface="Arial" charset="0"/>
                        </a:defRPr>
                      </a:lvl5pPr>
                      <a:lvl6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6pPr>
                      <a:lvl7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7pPr>
                      <a:lvl8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8pPr>
                      <a:lvl9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1000" b="0" i="0" u="none" strike="noStrike" cap="none" normalizeH="0" baseline="0" dirty="0">
                          <a:ln>
                            <a:noFill/>
                          </a:ln>
                          <a:solidFill>
                            <a:schemeClr val="tx1"/>
                          </a:solidFill>
                          <a:effectLst/>
                          <a:latin typeface="Arial" charset="0"/>
                          <a:cs typeface="Arial" charset="0"/>
                        </a:rPr>
                        <a:t>Ν=356</a:t>
                      </a:r>
                      <a:endParaRPr kumimoji="0" lang="el-GR" altLang="el-GR" sz="1400" b="0" i="0" u="none" strike="noStrike" cap="none" normalizeH="0" baseline="0" dirty="0">
                        <a:ln>
                          <a:noFill/>
                        </a:ln>
                        <a:solidFill>
                          <a:schemeClr val="tx1"/>
                        </a:solidFill>
                        <a:effectLst/>
                        <a:latin typeface="Verdana" pitchFamily="34" charset="0"/>
                        <a:cs typeface="Arial" charset="0"/>
                      </a:endParaRPr>
                    </a:p>
                  </a:txBody>
                  <a:tcPr marT="45914" marB="45914" anchor="ctr" horzOverflow="overflow">
                    <a:lnL>
                      <a:noFill/>
                    </a:lnL>
                    <a:lnR>
                      <a:noFill/>
                    </a:lnR>
                    <a:lnT cap="flat">
                      <a:noFill/>
                    </a:lnT>
                    <a:lnB cap="flat">
                      <a:noFill/>
                    </a:lnB>
                    <a:lnTlToBr>
                      <a:noFill/>
                    </a:lnTlToBr>
                    <a:lnBlToTr>
                      <a:noFill/>
                    </a:lnBlToTr>
                    <a:noFill/>
                  </a:tcPr>
                </a:tc>
                <a:tc>
                  <a:txBody>
                    <a:bodyPr/>
                    <a:lstStyle>
                      <a:lvl1pPr>
                        <a:spcBef>
                          <a:spcPct val="20000"/>
                        </a:spcBef>
                        <a:buClr>
                          <a:schemeClr val="bg2"/>
                        </a:buClr>
                        <a:buSzPct val="75000"/>
                        <a:buFont typeface="Wingdings" pitchFamily="2" charset="2"/>
                        <a:defRPr sz="2400">
                          <a:solidFill>
                            <a:schemeClr val="tx1"/>
                          </a:solidFill>
                          <a:latin typeface="Verdana" pitchFamily="34" charset="0"/>
                          <a:cs typeface="Arial" charset="0"/>
                        </a:defRPr>
                      </a:lvl1pPr>
                      <a:lvl2pPr>
                        <a:spcBef>
                          <a:spcPct val="20000"/>
                        </a:spcBef>
                        <a:buClr>
                          <a:schemeClr val="tx2"/>
                        </a:buClr>
                        <a:buSzPct val="75000"/>
                        <a:buFont typeface="Wingdings" pitchFamily="2" charset="2"/>
                        <a:defRPr sz="2000">
                          <a:solidFill>
                            <a:schemeClr val="tx1"/>
                          </a:solidFill>
                          <a:latin typeface="Verdana" pitchFamily="34" charset="0"/>
                          <a:cs typeface="Arial" charset="0"/>
                        </a:defRPr>
                      </a:lvl2pPr>
                      <a:lvl3pPr>
                        <a:spcBef>
                          <a:spcPct val="20000"/>
                        </a:spcBef>
                        <a:buClr>
                          <a:schemeClr val="accent1"/>
                        </a:buClr>
                        <a:buSzPct val="65000"/>
                        <a:buFont typeface="Wingdings" pitchFamily="2" charset="2"/>
                        <a:defRPr>
                          <a:solidFill>
                            <a:schemeClr val="tx1"/>
                          </a:solidFill>
                          <a:latin typeface="Verdana" pitchFamily="34" charset="0"/>
                          <a:cs typeface="Arial" charset="0"/>
                        </a:defRPr>
                      </a:lvl3pPr>
                      <a:lvl4pPr>
                        <a:spcBef>
                          <a:spcPct val="20000"/>
                        </a:spcBef>
                        <a:buClr>
                          <a:schemeClr val="bg2"/>
                        </a:buClr>
                        <a:buFont typeface="Wingdings" pitchFamily="2" charset="2"/>
                        <a:defRPr sz="1600">
                          <a:solidFill>
                            <a:schemeClr val="tx1"/>
                          </a:solidFill>
                          <a:latin typeface="Verdana" pitchFamily="34" charset="0"/>
                          <a:cs typeface="Arial" charset="0"/>
                        </a:defRPr>
                      </a:lvl4pPr>
                      <a:lvl5pPr>
                        <a:spcBef>
                          <a:spcPct val="20000"/>
                        </a:spcBef>
                        <a:buClr>
                          <a:schemeClr val="tx2"/>
                        </a:buClr>
                        <a:buSzPct val="80000"/>
                        <a:buFont typeface="Wingdings" pitchFamily="2" charset="2"/>
                        <a:defRPr sz="1600">
                          <a:solidFill>
                            <a:schemeClr val="tx1"/>
                          </a:solidFill>
                          <a:latin typeface="Verdana" pitchFamily="34" charset="0"/>
                          <a:cs typeface="Arial" charset="0"/>
                        </a:defRPr>
                      </a:lvl5pPr>
                      <a:lvl6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6pPr>
                      <a:lvl7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7pPr>
                      <a:lvl8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8pPr>
                      <a:lvl9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1000" b="0" i="0" u="none" strike="noStrike" cap="none" normalizeH="0" baseline="0" dirty="0">
                          <a:ln>
                            <a:noFill/>
                          </a:ln>
                          <a:solidFill>
                            <a:schemeClr val="tx1"/>
                          </a:solidFill>
                          <a:effectLst/>
                          <a:latin typeface="Arial" charset="0"/>
                          <a:cs typeface="Arial" charset="0"/>
                        </a:rPr>
                        <a:t>Ν=284</a:t>
                      </a:r>
                      <a:endParaRPr kumimoji="0" lang="el-GR" altLang="el-GR" sz="1400" b="0" i="0" u="none" strike="noStrike" cap="none" normalizeH="0" baseline="0" dirty="0">
                        <a:ln>
                          <a:noFill/>
                        </a:ln>
                        <a:solidFill>
                          <a:schemeClr val="tx1"/>
                        </a:solidFill>
                        <a:effectLst/>
                        <a:latin typeface="Verdana" pitchFamily="34" charset="0"/>
                        <a:cs typeface="Arial" charset="0"/>
                      </a:endParaRPr>
                    </a:p>
                  </a:txBody>
                  <a:tcPr marT="45914" marB="45914" anchor="ctr" horzOverflow="overflow">
                    <a:lnL>
                      <a:noFill/>
                    </a:lnL>
                    <a:lnR>
                      <a:noFill/>
                    </a:lnR>
                    <a:lnT cap="flat">
                      <a:noFill/>
                    </a:lnT>
                    <a:lnB cap="flat">
                      <a:noFill/>
                    </a:lnB>
                    <a:lnTlToBr>
                      <a:noFill/>
                    </a:lnTlToBr>
                    <a:lnBlToTr>
                      <a:noFill/>
                    </a:lnBlToTr>
                    <a:noFill/>
                  </a:tcPr>
                </a:tc>
                <a:tc>
                  <a:txBody>
                    <a:bodyPr/>
                    <a:lstStyle>
                      <a:lvl1pPr>
                        <a:spcBef>
                          <a:spcPct val="20000"/>
                        </a:spcBef>
                        <a:buClr>
                          <a:schemeClr val="bg2"/>
                        </a:buClr>
                        <a:buSzPct val="75000"/>
                        <a:buFont typeface="Wingdings" pitchFamily="2" charset="2"/>
                        <a:defRPr sz="2400">
                          <a:solidFill>
                            <a:schemeClr val="tx1"/>
                          </a:solidFill>
                          <a:latin typeface="Verdana" pitchFamily="34" charset="0"/>
                          <a:cs typeface="Arial" charset="0"/>
                        </a:defRPr>
                      </a:lvl1pPr>
                      <a:lvl2pPr>
                        <a:spcBef>
                          <a:spcPct val="20000"/>
                        </a:spcBef>
                        <a:buClr>
                          <a:schemeClr val="tx2"/>
                        </a:buClr>
                        <a:buSzPct val="75000"/>
                        <a:buFont typeface="Wingdings" pitchFamily="2" charset="2"/>
                        <a:defRPr sz="2000">
                          <a:solidFill>
                            <a:schemeClr val="tx1"/>
                          </a:solidFill>
                          <a:latin typeface="Verdana" pitchFamily="34" charset="0"/>
                          <a:cs typeface="Arial" charset="0"/>
                        </a:defRPr>
                      </a:lvl2pPr>
                      <a:lvl3pPr>
                        <a:spcBef>
                          <a:spcPct val="20000"/>
                        </a:spcBef>
                        <a:buClr>
                          <a:schemeClr val="accent1"/>
                        </a:buClr>
                        <a:buSzPct val="65000"/>
                        <a:buFont typeface="Wingdings" pitchFamily="2" charset="2"/>
                        <a:defRPr>
                          <a:solidFill>
                            <a:schemeClr val="tx1"/>
                          </a:solidFill>
                          <a:latin typeface="Verdana" pitchFamily="34" charset="0"/>
                          <a:cs typeface="Arial" charset="0"/>
                        </a:defRPr>
                      </a:lvl3pPr>
                      <a:lvl4pPr>
                        <a:spcBef>
                          <a:spcPct val="20000"/>
                        </a:spcBef>
                        <a:buClr>
                          <a:schemeClr val="bg2"/>
                        </a:buClr>
                        <a:buFont typeface="Wingdings" pitchFamily="2" charset="2"/>
                        <a:defRPr sz="1600">
                          <a:solidFill>
                            <a:schemeClr val="tx1"/>
                          </a:solidFill>
                          <a:latin typeface="Verdana" pitchFamily="34" charset="0"/>
                          <a:cs typeface="Arial" charset="0"/>
                        </a:defRPr>
                      </a:lvl4pPr>
                      <a:lvl5pPr>
                        <a:spcBef>
                          <a:spcPct val="20000"/>
                        </a:spcBef>
                        <a:buClr>
                          <a:schemeClr val="tx2"/>
                        </a:buClr>
                        <a:buSzPct val="80000"/>
                        <a:buFont typeface="Wingdings" pitchFamily="2" charset="2"/>
                        <a:defRPr sz="1600">
                          <a:solidFill>
                            <a:schemeClr val="tx1"/>
                          </a:solidFill>
                          <a:latin typeface="Verdana" pitchFamily="34" charset="0"/>
                          <a:cs typeface="Arial" charset="0"/>
                        </a:defRPr>
                      </a:lvl5pPr>
                      <a:lvl6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6pPr>
                      <a:lvl7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7pPr>
                      <a:lvl8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8pPr>
                      <a:lvl9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1000" b="0" i="0" u="none" strike="noStrike" cap="none" normalizeH="0" baseline="0" dirty="0">
                          <a:ln>
                            <a:noFill/>
                          </a:ln>
                          <a:solidFill>
                            <a:schemeClr val="tx1"/>
                          </a:solidFill>
                          <a:effectLst/>
                          <a:latin typeface="Arial" charset="0"/>
                          <a:cs typeface="Arial" charset="0"/>
                        </a:rPr>
                        <a:t>Ν=186</a:t>
                      </a:r>
                      <a:endParaRPr kumimoji="0" lang="el-GR" altLang="el-GR" sz="1400" b="0" i="0" u="none" strike="noStrike" cap="none" normalizeH="0" baseline="0" dirty="0">
                        <a:ln>
                          <a:noFill/>
                        </a:ln>
                        <a:solidFill>
                          <a:schemeClr val="tx1"/>
                        </a:solidFill>
                        <a:effectLst/>
                        <a:latin typeface="Verdana" pitchFamily="34" charset="0"/>
                        <a:cs typeface="Arial" charset="0"/>
                      </a:endParaRPr>
                    </a:p>
                  </a:txBody>
                  <a:tcPr marT="45914" marB="45914" anchor="ctr"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75739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Αντικείμενο 1"/>
          <p:cNvGraphicFramePr>
            <a:graphicFrameLocks noChangeAspect="1"/>
          </p:cNvGraphicFramePr>
          <p:nvPr>
            <p:extLst>
              <p:ext uri="{D42A27DB-BD31-4B8C-83A1-F6EECF244321}">
                <p14:modId xmlns:p14="http://schemas.microsoft.com/office/powerpoint/2010/main" val="354682246"/>
              </p:ext>
            </p:extLst>
          </p:nvPr>
        </p:nvGraphicFramePr>
        <p:xfrm>
          <a:off x="50800" y="991299"/>
          <a:ext cx="11322050" cy="522605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Box 3"/>
          <p:cNvSpPr txBox="1">
            <a:spLocks noChangeArrowheads="1"/>
          </p:cNvSpPr>
          <p:nvPr/>
        </p:nvSpPr>
        <p:spPr bwMode="auto">
          <a:xfrm>
            <a:off x="838200" y="173172"/>
            <a:ext cx="105600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defPPr>
              <a:defRPr lang="en-US"/>
            </a:defPPr>
            <a:lvl1pPr>
              <a:lnSpc>
                <a:spcPct val="110000"/>
              </a:lnSpc>
              <a:spcBef>
                <a:spcPct val="30000"/>
              </a:spcBef>
              <a:buClr>
                <a:schemeClr val="folHlink"/>
              </a:buClr>
              <a:buSzPct val="150000"/>
              <a:buFont typeface="Wingdings" panose="05000000000000000000" pitchFamily="2" charset="2"/>
              <a:buNone/>
              <a:defRPr sz="2000">
                <a:solidFill>
                  <a:schemeClr val="accent2">
                    <a:lumMod val="60000"/>
                    <a:lumOff val="40000"/>
                  </a:schemeClr>
                </a:solidFill>
                <a:latin typeface="Verdana" panose="020B0604030504040204" pitchFamily="34" charset="0"/>
                <a:cs typeface="Arial" panose="020B0604020202020204" pitchFamily="34" charset="0"/>
              </a:defRPr>
            </a:lvl1pPr>
            <a:lvl2pPr marL="742950" indent="-285750">
              <a:defRPr sz="1400">
                <a:latin typeface="Verdana" panose="020B0604030504040204" pitchFamily="34" charset="0"/>
                <a:cs typeface="Arial" panose="020B0604020202020204" pitchFamily="34" charset="0"/>
              </a:defRPr>
            </a:lvl2pPr>
            <a:lvl3pPr marL="1143000" indent="-228600">
              <a:defRPr sz="1400">
                <a:latin typeface="Verdana" panose="020B0604030504040204" pitchFamily="34" charset="0"/>
                <a:cs typeface="Arial" panose="020B0604020202020204" pitchFamily="34" charset="0"/>
              </a:defRPr>
            </a:lvl3pPr>
            <a:lvl4pPr marL="1600200" indent="-228600">
              <a:defRPr sz="1400">
                <a:latin typeface="Verdana" panose="020B0604030504040204" pitchFamily="34" charset="0"/>
                <a:cs typeface="Arial" panose="020B0604020202020204" pitchFamily="34" charset="0"/>
              </a:defRPr>
            </a:lvl4pPr>
            <a:lvl5pPr marL="2057400" indent="-228600">
              <a:defRPr sz="1400">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latin typeface="Verdana" panose="020B0604030504040204" pitchFamily="34" charset="0"/>
                <a:cs typeface="Arial" panose="020B0604020202020204" pitchFamily="34" charset="0"/>
              </a:defRPr>
            </a:lvl9pPr>
          </a:lstStyle>
          <a:p>
            <a:r>
              <a:rPr lang="el-GR" altLang="el-GR" dirty="0"/>
              <a:t>Αναγνώστες ανά φύλο: το διάβασμα είναι γένους θηλυκού…</a:t>
            </a:r>
          </a:p>
        </p:txBody>
      </p:sp>
      <p:graphicFrame>
        <p:nvGraphicFramePr>
          <p:cNvPr id="8" name="Group 54">
            <a:extLst>
              <a:ext uri="{FF2B5EF4-FFF2-40B4-BE49-F238E27FC236}">
                <a16:creationId xmlns:a16="http://schemas.microsoft.com/office/drawing/2014/main" id="{FFFBAABE-CD51-4E5C-AC36-E2275C9730DC}"/>
              </a:ext>
            </a:extLst>
          </p:cNvPr>
          <p:cNvGraphicFramePr>
            <a:graphicFrameLocks noGrp="1"/>
          </p:cNvGraphicFramePr>
          <p:nvPr>
            <p:extLst>
              <p:ext uri="{D42A27DB-BD31-4B8C-83A1-F6EECF244321}">
                <p14:modId xmlns:p14="http://schemas.microsoft.com/office/powerpoint/2010/main" val="566570459"/>
              </p:ext>
            </p:extLst>
          </p:nvPr>
        </p:nvGraphicFramePr>
        <p:xfrm>
          <a:off x="406400" y="5918899"/>
          <a:ext cx="9282113" cy="349250"/>
        </p:xfrm>
        <a:graphic>
          <a:graphicData uri="http://schemas.openxmlformats.org/drawingml/2006/table">
            <a:tbl>
              <a:tblPr/>
              <a:tblGrid>
                <a:gridCol w="3960514">
                  <a:extLst>
                    <a:ext uri="{9D8B030D-6E8A-4147-A177-3AD203B41FA5}">
                      <a16:colId xmlns:a16="http://schemas.microsoft.com/office/drawing/2014/main" val="20000"/>
                    </a:ext>
                  </a:extLst>
                </a:gridCol>
                <a:gridCol w="2108113">
                  <a:extLst>
                    <a:ext uri="{9D8B030D-6E8A-4147-A177-3AD203B41FA5}">
                      <a16:colId xmlns:a16="http://schemas.microsoft.com/office/drawing/2014/main" val="20001"/>
                    </a:ext>
                  </a:extLst>
                </a:gridCol>
                <a:gridCol w="3213486">
                  <a:extLst>
                    <a:ext uri="{9D8B030D-6E8A-4147-A177-3AD203B41FA5}">
                      <a16:colId xmlns:a16="http://schemas.microsoft.com/office/drawing/2014/main" val="20002"/>
                    </a:ext>
                  </a:extLst>
                </a:gridCol>
              </a:tblGrid>
              <a:tr h="349250">
                <a:tc>
                  <a:txBody>
                    <a:bodyPr/>
                    <a:lstStyle>
                      <a:lvl1pPr>
                        <a:spcBef>
                          <a:spcPct val="20000"/>
                        </a:spcBef>
                        <a:buClr>
                          <a:schemeClr val="bg2"/>
                        </a:buClr>
                        <a:buSzPct val="75000"/>
                        <a:buFont typeface="Wingdings" pitchFamily="2" charset="2"/>
                        <a:defRPr sz="2400">
                          <a:solidFill>
                            <a:schemeClr val="tx1"/>
                          </a:solidFill>
                          <a:latin typeface="Verdana" pitchFamily="34" charset="0"/>
                          <a:cs typeface="Arial" charset="0"/>
                        </a:defRPr>
                      </a:lvl1pPr>
                      <a:lvl2pPr>
                        <a:spcBef>
                          <a:spcPct val="20000"/>
                        </a:spcBef>
                        <a:buClr>
                          <a:schemeClr val="tx2"/>
                        </a:buClr>
                        <a:buSzPct val="75000"/>
                        <a:buFont typeface="Wingdings" pitchFamily="2" charset="2"/>
                        <a:defRPr sz="2000">
                          <a:solidFill>
                            <a:schemeClr val="tx1"/>
                          </a:solidFill>
                          <a:latin typeface="Verdana" pitchFamily="34" charset="0"/>
                          <a:cs typeface="Arial" charset="0"/>
                        </a:defRPr>
                      </a:lvl2pPr>
                      <a:lvl3pPr>
                        <a:spcBef>
                          <a:spcPct val="20000"/>
                        </a:spcBef>
                        <a:buClr>
                          <a:schemeClr val="accent1"/>
                        </a:buClr>
                        <a:buSzPct val="65000"/>
                        <a:buFont typeface="Wingdings" pitchFamily="2" charset="2"/>
                        <a:defRPr>
                          <a:solidFill>
                            <a:schemeClr val="tx1"/>
                          </a:solidFill>
                          <a:latin typeface="Verdana" pitchFamily="34" charset="0"/>
                          <a:cs typeface="Arial" charset="0"/>
                        </a:defRPr>
                      </a:lvl3pPr>
                      <a:lvl4pPr>
                        <a:spcBef>
                          <a:spcPct val="20000"/>
                        </a:spcBef>
                        <a:buClr>
                          <a:schemeClr val="bg2"/>
                        </a:buClr>
                        <a:buFont typeface="Wingdings" pitchFamily="2" charset="2"/>
                        <a:defRPr sz="1600">
                          <a:solidFill>
                            <a:schemeClr val="tx1"/>
                          </a:solidFill>
                          <a:latin typeface="Verdana" pitchFamily="34" charset="0"/>
                          <a:cs typeface="Arial" charset="0"/>
                        </a:defRPr>
                      </a:lvl4pPr>
                      <a:lvl5pPr>
                        <a:spcBef>
                          <a:spcPct val="20000"/>
                        </a:spcBef>
                        <a:buClr>
                          <a:schemeClr val="tx2"/>
                        </a:buClr>
                        <a:buSzPct val="80000"/>
                        <a:buFont typeface="Wingdings" pitchFamily="2" charset="2"/>
                        <a:defRPr sz="1600">
                          <a:solidFill>
                            <a:schemeClr val="tx1"/>
                          </a:solidFill>
                          <a:latin typeface="Verdana" pitchFamily="34" charset="0"/>
                          <a:cs typeface="Arial" charset="0"/>
                        </a:defRPr>
                      </a:lvl5pPr>
                      <a:lvl6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6pPr>
                      <a:lvl7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7pPr>
                      <a:lvl8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8pPr>
                      <a:lvl9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9p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l-GR" altLang="el-GR" sz="1000" b="0" i="0" u="none" strike="noStrike" cap="none" normalizeH="0" baseline="0" dirty="0">
                          <a:ln>
                            <a:noFill/>
                          </a:ln>
                          <a:solidFill>
                            <a:schemeClr val="tx1"/>
                          </a:solidFill>
                          <a:effectLst/>
                          <a:latin typeface="Arial" charset="0"/>
                          <a:cs typeface="Arial" charset="0"/>
                        </a:rPr>
                        <a:t>                                Ν=1674</a:t>
                      </a:r>
                      <a:endParaRPr kumimoji="0" lang="el-GR" altLang="el-GR" sz="1400" b="0" i="0" u="none" strike="noStrike" cap="none" normalizeH="0" baseline="0" dirty="0">
                        <a:ln>
                          <a:noFill/>
                        </a:ln>
                        <a:solidFill>
                          <a:schemeClr val="tx1"/>
                        </a:solidFill>
                        <a:effectLst/>
                        <a:latin typeface="Verdana" pitchFamily="34" charset="0"/>
                        <a:cs typeface="Arial" charset="0"/>
                      </a:endParaRPr>
                    </a:p>
                  </a:txBody>
                  <a:tcPr marL="91443" marR="91443" marT="45839" marB="45839" anchor="ctr" horzOverflow="overflow">
                    <a:lnL cap="flat">
                      <a:noFill/>
                    </a:lnL>
                    <a:lnR>
                      <a:noFill/>
                    </a:lnR>
                    <a:lnT cap="flat">
                      <a:noFill/>
                    </a:lnT>
                    <a:lnB cap="flat">
                      <a:noFill/>
                    </a:lnB>
                    <a:lnTlToBr>
                      <a:noFill/>
                    </a:lnTlToBr>
                    <a:lnBlToTr>
                      <a:noFill/>
                    </a:lnBlToTr>
                    <a:noFill/>
                  </a:tcPr>
                </a:tc>
                <a:tc>
                  <a:txBody>
                    <a:bodyPr/>
                    <a:lstStyle>
                      <a:lvl1pPr>
                        <a:spcBef>
                          <a:spcPct val="20000"/>
                        </a:spcBef>
                        <a:buClr>
                          <a:schemeClr val="bg2"/>
                        </a:buClr>
                        <a:buSzPct val="75000"/>
                        <a:buFont typeface="Wingdings" pitchFamily="2" charset="2"/>
                        <a:defRPr sz="2400">
                          <a:solidFill>
                            <a:schemeClr val="tx1"/>
                          </a:solidFill>
                          <a:latin typeface="Verdana" pitchFamily="34" charset="0"/>
                          <a:cs typeface="Arial" charset="0"/>
                        </a:defRPr>
                      </a:lvl1pPr>
                      <a:lvl2pPr>
                        <a:spcBef>
                          <a:spcPct val="20000"/>
                        </a:spcBef>
                        <a:buClr>
                          <a:schemeClr val="tx2"/>
                        </a:buClr>
                        <a:buSzPct val="75000"/>
                        <a:buFont typeface="Wingdings" pitchFamily="2" charset="2"/>
                        <a:defRPr sz="2000">
                          <a:solidFill>
                            <a:schemeClr val="tx1"/>
                          </a:solidFill>
                          <a:latin typeface="Verdana" pitchFamily="34" charset="0"/>
                          <a:cs typeface="Arial" charset="0"/>
                        </a:defRPr>
                      </a:lvl2pPr>
                      <a:lvl3pPr>
                        <a:spcBef>
                          <a:spcPct val="20000"/>
                        </a:spcBef>
                        <a:buClr>
                          <a:schemeClr val="accent1"/>
                        </a:buClr>
                        <a:buSzPct val="65000"/>
                        <a:buFont typeface="Wingdings" pitchFamily="2" charset="2"/>
                        <a:defRPr>
                          <a:solidFill>
                            <a:schemeClr val="tx1"/>
                          </a:solidFill>
                          <a:latin typeface="Verdana" pitchFamily="34" charset="0"/>
                          <a:cs typeface="Arial" charset="0"/>
                        </a:defRPr>
                      </a:lvl3pPr>
                      <a:lvl4pPr>
                        <a:spcBef>
                          <a:spcPct val="20000"/>
                        </a:spcBef>
                        <a:buClr>
                          <a:schemeClr val="bg2"/>
                        </a:buClr>
                        <a:buFont typeface="Wingdings" pitchFamily="2" charset="2"/>
                        <a:defRPr sz="1600">
                          <a:solidFill>
                            <a:schemeClr val="tx1"/>
                          </a:solidFill>
                          <a:latin typeface="Verdana" pitchFamily="34" charset="0"/>
                          <a:cs typeface="Arial" charset="0"/>
                        </a:defRPr>
                      </a:lvl4pPr>
                      <a:lvl5pPr>
                        <a:spcBef>
                          <a:spcPct val="20000"/>
                        </a:spcBef>
                        <a:buClr>
                          <a:schemeClr val="tx2"/>
                        </a:buClr>
                        <a:buSzPct val="80000"/>
                        <a:buFont typeface="Wingdings" pitchFamily="2" charset="2"/>
                        <a:defRPr sz="1600">
                          <a:solidFill>
                            <a:schemeClr val="tx1"/>
                          </a:solidFill>
                          <a:latin typeface="Verdana" pitchFamily="34" charset="0"/>
                          <a:cs typeface="Arial" charset="0"/>
                        </a:defRPr>
                      </a:lvl5pPr>
                      <a:lvl6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6pPr>
                      <a:lvl7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7pPr>
                      <a:lvl8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8pPr>
                      <a:lvl9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1000" b="0" i="0" u="none" strike="noStrike" cap="none" normalizeH="0" baseline="0" dirty="0">
                          <a:ln>
                            <a:noFill/>
                          </a:ln>
                          <a:solidFill>
                            <a:schemeClr val="tx1"/>
                          </a:solidFill>
                          <a:effectLst/>
                          <a:latin typeface="Arial" charset="0"/>
                          <a:cs typeface="Arial" charset="0"/>
                        </a:rPr>
                        <a:t>Ν=838</a:t>
                      </a:r>
                      <a:endParaRPr kumimoji="0" lang="el-GR" altLang="el-GR" sz="1400" b="0" i="0" u="none" strike="noStrike" cap="none" normalizeH="0" baseline="0" dirty="0">
                        <a:ln>
                          <a:noFill/>
                        </a:ln>
                        <a:solidFill>
                          <a:schemeClr val="tx1"/>
                        </a:solidFill>
                        <a:effectLst/>
                        <a:latin typeface="Verdana" pitchFamily="34" charset="0"/>
                        <a:cs typeface="Arial" charset="0"/>
                      </a:endParaRPr>
                    </a:p>
                  </a:txBody>
                  <a:tcPr marL="91443" marR="91443" marT="45839" marB="45839" anchor="ctr" horzOverflow="overflow">
                    <a:lnL>
                      <a:noFill/>
                    </a:lnL>
                    <a:lnR>
                      <a:noFill/>
                    </a:lnR>
                    <a:lnT cap="flat">
                      <a:noFill/>
                    </a:lnT>
                    <a:lnB cap="flat">
                      <a:noFill/>
                    </a:lnB>
                    <a:lnTlToBr>
                      <a:noFill/>
                    </a:lnTlToBr>
                    <a:lnBlToTr>
                      <a:noFill/>
                    </a:lnBlToTr>
                    <a:noFill/>
                  </a:tcPr>
                </a:tc>
                <a:tc>
                  <a:txBody>
                    <a:bodyPr/>
                    <a:lstStyle>
                      <a:lvl1pPr>
                        <a:spcBef>
                          <a:spcPct val="20000"/>
                        </a:spcBef>
                        <a:buClr>
                          <a:schemeClr val="bg2"/>
                        </a:buClr>
                        <a:buSzPct val="75000"/>
                        <a:buFont typeface="Wingdings" pitchFamily="2" charset="2"/>
                        <a:defRPr sz="2400">
                          <a:solidFill>
                            <a:schemeClr val="tx1"/>
                          </a:solidFill>
                          <a:latin typeface="Verdana" pitchFamily="34" charset="0"/>
                          <a:cs typeface="Arial" charset="0"/>
                        </a:defRPr>
                      </a:lvl1pPr>
                      <a:lvl2pPr>
                        <a:spcBef>
                          <a:spcPct val="20000"/>
                        </a:spcBef>
                        <a:buClr>
                          <a:schemeClr val="tx2"/>
                        </a:buClr>
                        <a:buSzPct val="75000"/>
                        <a:buFont typeface="Wingdings" pitchFamily="2" charset="2"/>
                        <a:defRPr sz="2000">
                          <a:solidFill>
                            <a:schemeClr val="tx1"/>
                          </a:solidFill>
                          <a:latin typeface="Verdana" pitchFamily="34" charset="0"/>
                          <a:cs typeface="Arial" charset="0"/>
                        </a:defRPr>
                      </a:lvl2pPr>
                      <a:lvl3pPr>
                        <a:spcBef>
                          <a:spcPct val="20000"/>
                        </a:spcBef>
                        <a:buClr>
                          <a:schemeClr val="accent1"/>
                        </a:buClr>
                        <a:buSzPct val="65000"/>
                        <a:buFont typeface="Wingdings" pitchFamily="2" charset="2"/>
                        <a:defRPr>
                          <a:solidFill>
                            <a:schemeClr val="tx1"/>
                          </a:solidFill>
                          <a:latin typeface="Verdana" pitchFamily="34" charset="0"/>
                          <a:cs typeface="Arial" charset="0"/>
                        </a:defRPr>
                      </a:lvl3pPr>
                      <a:lvl4pPr>
                        <a:spcBef>
                          <a:spcPct val="20000"/>
                        </a:spcBef>
                        <a:buClr>
                          <a:schemeClr val="bg2"/>
                        </a:buClr>
                        <a:buFont typeface="Wingdings" pitchFamily="2" charset="2"/>
                        <a:defRPr sz="1600">
                          <a:solidFill>
                            <a:schemeClr val="tx1"/>
                          </a:solidFill>
                          <a:latin typeface="Verdana" pitchFamily="34" charset="0"/>
                          <a:cs typeface="Arial" charset="0"/>
                        </a:defRPr>
                      </a:lvl4pPr>
                      <a:lvl5pPr>
                        <a:spcBef>
                          <a:spcPct val="20000"/>
                        </a:spcBef>
                        <a:buClr>
                          <a:schemeClr val="tx2"/>
                        </a:buClr>
                        <a:buSzPct val="80000"/>
                        <a:buFont typeface="Wingdings" pitchFamily="2" charset="2"/>
                        <a:defRPr sz="1600">
                          <a:solidFill>
                            <a:schemeClr val="tx1"/>
                          </a:solidFill>
                          <a:latin typeface="Verdana" pitchFamily="34" charset="0"/>
                          <a:cs typeface="Arial" charset="0"/>
                        </a:defRPr>
                      </a:lvl5pPr>
                      <a:lvl6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6pPr>
                      <a:lvl7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7pPr>
                      <a:lvl8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8pPr>
                      <a:lvl9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1000" b="0" i="0" u="none" strike="noStrike" cap="none" normalizeH="0" baseline="0" dirty="0">
                          <a:ln>
                            <a:noFill/>
                          </a:ln>
                          <a:solidFill>
                            <a:schemeClr val="tx1"/>
                          </a:solidFill>
                          <a:effectLst/>
                          <a:latin typeface="Arial" charset="0"/>
                          <a:cs typeface="Arial" charset="0"/>
                        </a:rPr>
                        <a:t>                                                   Ν=836</a:t>
                      </a:r>
                      <a:endParaRPr kumimoji="0" lang="el-GR" altLang="el-GR" sz="1400" b="0" i="0" u="none" strike="noStrike" cap="none" normalizeH="0" baseline="0" dirty="0">
                        <a:ln>
                          <a:noFill/>
                        </a:ln>
                        <a:solidFill>
                          <a:schemeClr val="tx1"/>
                        </a:solidFill>
                        <a:effectLst/>
                        <a:latin typeface="Verdana" pitchFamily="34" charset="0"/>
                        <a:cs typeface="Arial" charset="0"/>
                      </a:endParaRPr>
                    </a:p>
                  </a:txBody>
                  <a:tcPr marL="91443" marR="91443" marT="45839" marB="45839" anchor="ctr" horzOverflow="overflow">
                    <a:lnL>
                      <a:noFill/>
                    </a:lnL>
                    <a:lnR>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44040" name="Picture 8" descr="ÎÏÎ¿ÏÎ­Î»ÎµÏÎ¼Î± ÎµÎ¹ÎºÏÎ½Î±Ï Î³Î¹Î± woman clipar black and white transparent"/>
          <p:cNvPicPr>
            <a:picLocks noChangeAspect="1" noChangeArrowheads="1"/>
          </p:cNvPicPr>
          <p:nvPr/>
        </p:nvPicPr>
        <p:blipFill>
          <a:blip r:embed="rId3">
            <a:extLst>
              <a:ext uri="{BEBA8EAE-BF5A-486C-A8C5-ECC9F3942E4B}">
                <a14:imgProps xmlns:a14="http://schemas.microsoft.com/office/drawing/2010/main">
                  <a14:imgLayer r:embed="rId4">
                    <a14:imgEffect>
                      <a14:artisticCrisscrossEtching trans="48000"/>
                    </a14:imgEffect>
                  </a14:imgLayer>
                </a14:imgProps>
              </a:ext>
              <a:ext uri="{28A0092B-C50C-407E-A947-70E740481C1C}">
                <a14:useLocalDpi xmlns:a14="http://schemas.microsoft.com/office/drawing/2010/main" val="0"/>
              </a:ext>
            </a:extLst>
          </a:blip>
          <a:srcRect/>
          <a:stretch>
            <a:fillRect/>
          </a:stretch>
        </p:blipFill>
        <p:spPr bwMode="auto">
          <a:xfrm>
            <a:off x="5878076" y="3008103"/>
            <a:ext cx="2408218" cy="2681551"/>
          </a:xfrm>
          <a:prstGeom prst="rect">
            <a:avLst/>
          </a:prstGeom>
          <a:noFill/>
          <a:extLst>
            <a:ext uri="{909E8E84-426E-40DD-AFC4-6F175D3DCCD1}">
              <a14:hiddenFill xmlns:a14="http://schemas.microsoft.com/office/drawing/2010/main">
                <a:solidFill>
                  <a:srgbClr val="FFFFFF"/>
                </a:solidFill>
              </a14:hiddenFill>
            </a:ext>
          </a:extLst>
        </p:spPr>
      </p:pic>
      <p:pic>
        <p:nvPicPr>
          <p:cNvPr id="44042" name="Picture 10" descr="ÎÏÎ¿ÏÎ­Î»ÎµÏÎ¼Î± ÎµÎ¹ÎºÏÎ½Î±Ï Î³Î¹Î± woman clipar black and white transparent"/>
          <p:cNvPicPr>
            <a:picLocks noChangeAspect="1" noChangeArrowheads="1"/>
          </p:cNvPicPr>
          <p:nvPr/>
        </p:nvPicPr>
        <p:blipFill>
          <a:blip r:embed="rId5">
            <a:extLst>
              <a:ext uri="{BEBA8EAE-BF5A-486C-A8C5-ECC9F3942E4B}">
                <a14:imgProps xmlns:a14="http://schemas.microsoft.com/office/drawing/2010/main">
                  <a14:imgLayer r:embed="rId6">
                    <a14:imgEffect>
                      <a14:artisticCrisscrossEtching trans="51000"/>
                    </a14:imgEffect>
                  </a14:imgLayer>
                </a14:imgProps>
              </a:ext>
              <a:ext uri="{28A0092B-C50C-407E-A947-70E740481C1C}">
                <a14:useLocalDpi xmlns:a14="http://schemas.microsoft.com/office/drawing/2010/main" val="0"/>
              </a:ext>
            </a:extLst>
          </a:blip>
          <a:srcRect/>
          <a:stretch>
            <a:fillRect/>
          </a:stretch>
        </p:blipFill>
        <p:spPr bwMode="auto">
          <a:xfrm>
            <a:off x="9688513" y="3043728"/>
            <a:ext cx="1600972" cy="2544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50644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Σχιστόλιθος">
  <a:themeElements>
    <a:clrScheme name="Σχιστόλιθος">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Σχιστόλιθος">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Σχιστόλιθος">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TM04033929[[fn=Σχιστόλιθος]]</Template>
  <TotalTime>412</TotalTime>
  <Words>2073</Words>
  <Application>Microsoft Office PowerPoint</Application>
  <PresentationFormat>Widescreen</PresentationFormat>
  <Paragraphs>309</Paragraphs>
  <Slides>51</Slides>
  <Notes>8</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61" baseType="lpstr">
      <vt:lpstr>Arial</vt:lpstr>
      <vt:lpstr>Calibri</vt:lpstr>
      <vt:lpstr>Calisto MT</vt:lpstr>
      <vt:lpstr>Trebuchet MS</vt:lpstr>
      <vt:lpstr>Verdana</vt:lpstr>
      <vt:lpstr>Wingdings</vt:lpstr>
      <vt:lpstr>Wingdings 2</vt:lpstr>
      <vt:lpstr>Wingdings 3</vt:lpstr>
      <vt:lpstr>Σχιστόλιθος</vt:lpstr>
      <vt:lpstr>Chart</vt:lpstr>
      <vt:lpstr>Ποσοτική πανελλαδική έρευνα  για την ανάγνωση</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User126</dc:creator>
  <cp:lastModifiedBy>Chrysa Mertzani</cp:lastModifiedBy>
  <cp:revision>23</cp:revision>
  <dcterms:created xsi:type="dcterms:W3CDTF">2019-05-03T07:27:24Z</dcterms:created>
  <dcterms:modified xsi:type="dcterms:W3CDTF">2019-05-23T11:37:43Z</dcterms:modified>
</cp:coreProperties>
</file>